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93455" r:id="rId4"/>
  </p:sldMasterIdLst>
  <p:notesMasterIdLst>
    <p:notesMasterId r:id="rId84"/>
  </p:notesMasterIdLst>
  <p:handoutMasterIdLst>
    <p:handoutMasterId r:id="rId85"/>
  </p:handoutMasterIdLst>
  <p:sldIdLst>
    <p:sldId id="256" r:id="rId5"/>
    <p:sldId id="564" r:id="rId6"/>
    <p:sldId id="667" r:id="rId7"/>
    <p:sldId id="652" r:id="rId8"/>
    <p:sldId id="576" r:id="rId9"/>
    <p:sldId id="582" r:id="rId10"/>
    <p:sldId id="666" r:id="rId11"/>
    <p:sldId id="501" r:id="rId12"/>
    <p:sldId id="478" r:id="rId13"/>
    <p:sldId id="502" r:id="rId14"/>
    <p:sldId id="663" r:id="rId15"/>
    <p:sldId id="504" r:id="rId16"/>
    <p:sldId id="506" r:id="rId17"/>
    <p:sldId id="664" r:id="rId18"/>
    <p:sldId id="497" r:id="rId19"/>
    <p:sldId id="325" r:id="rId20"/>
    <p:sldId id="498" r:id="rId21"/>
    <p:sldId id="503" r:id="rId22"/>
    <p:sldId id="499" r:id="rId23"/>
    <p:sldId id="614" r:id="rId24"/>
    <p:sldId id="615" r:id="rId25"/>
    <p:sldId id="505" r:id="rId26"/>
    <p:sldId id="510" r:id="rId27"/>
    <p:sldId id="511" r:id="rId28"/>
    <p:sldId id="668" r:id="rId29"/>
    <p:sldId id="669" r:id="rId30"/>
    <p:sldId id="670" r:id="rId31"/>
    <p:sldId id="671" r:id="rId32"/>
    <p:sldId id="672" r:id="rId33"/>
    <p:sldId id="673" r:id="rId34"/>
    <p:sldId id="674" r:id="rId35"/>
    <p:sldId id="675" r:id="rId36"/>
    <p:sldId id="676" r:id="rId37"/>
    <p:sldId id="677" r:id="rId38"/>
    <p:sldId id="678" r:id="rId39"/>
    <p:sldId id="679" r:id="rId40"/>
    <p:sldId id="680" r:id="rId41"/>
    <p:sldId id="681" r:id="rId42"/>
    <p:sldId id="682" r:id="rId43"/>
    <p:sldId id="683" r:id="rId44"/>
    <p:sldId id="684" r:id="rId45"/>
    <p:sldId id="685" r:id="rId46"/>
    <p:sldId id="686" r:id="rId47"/>
    <p:sldId id="688" r:id="rId48"/>
    <p:sldId id="687" r:id="rId49"/>
    <p:sldId id="689" r:id="rId50"/>
    <p:sldId id="690" r:id="rId51"/>
    <p:sldId id="691" r:id="rId52"/>
    <p:sldId id="692" r:id="rId53"/>
    <p:sldId id="693" r:id="rId54"/>
    <p:sldId id="694" r:id="rId55"/>
    <p:sldId id="696" r:id="rId56"/>
    <p:sldId id="695" r:id="rId57"/>
    <p:sldId id="697" r:id="rId58"/>
    <p:sldId id="698" r:id="rId59"/>
    <p:sldId id="699" r:id="rId60"/>
    <p:sldId id="700" r:id="rId61"/>
    <p:sldId id="701" r:id="rId62"/>
    <p:sldId id="702" r:id="rId63"/>
    <p:sldId id="703" r:id="rId64"/>
    <p:sldId id="704" r:id="rId65"/>
    <p:sldId id="705" r:id="rId66"/>
    <p:sldId id="706" r:id="rId67"/>
    <p:sldId id="707" r:id="rId68"/>
    <p:sldId id="708" r:id="rId69"/>
    <p:sldId id="709" r:id="rId70"/>
    <p:sldId id="710" r:id="rId71"/>
    <p:sldId id="711" r:id="rId72"/>
    <p:sldId id="712" r:id="rId73"/>
    <p:sldId id="713" r:id="rId74"/>
    <p:sldId id="714" r:id="rId75"/>
    <p:sldId id="715" r:id="rId76"/>
    <p:sldId id="716" r:id="rId77"/>
    <p:sldId id="717" r:id="rId78"/>
    <p:sldId id="718" r:id="rId79"/>
    <p:sldId id="719" r:id="rId80"/>
    <p:sldId id="720" r:id="rId81"/>
    <p:sldId id="367" r:id="rId82"/>
    <p:sldId id="493" r:id="rId83"/>
  </p:sldIdLst>
  <p:sldSz cx="9144000" cy="5143500" type="screen16x9"/>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09" userDrawn="1">
          <p15:clr>
            <a:srgbClr val="A4A3A4"/>
          </p15:clr>
        </p15:guide>
        <p15:guide id="2" pos="5443" userDrawn="1">
          <p15:clr>
            <a:srgbClr val="A4A3A4"/>
          </p15:clr>
        </p15:guide>
        <p15:guide id="3" pos="431" userDrawn="1">
          <p15:clr>
            <a:srgbClr val="A4A3A4"/>
          </p15:clr>
        </p15:guide>
        <p15:guide id="4" orient="horz" pos="758" userDrawn="1">
          <p15:clr>
            <a:srgbClr val="A4A3A4"/>
          </p15:clr>
        </p15:guide>
        <p15:guide id="5" pos="1610" userDrawn="1">
          <p15:clr>
            <a:srgbClr val="A4A3A4"/>
          </p15:clr>
        </p15:guide>
        <p15:guide id="6" pos="1791" userDrawn="1">
          <p15:clr>
            <a:srgbClr val="A4A3A4"/>
          </p15:clr>
        </p15:guide>
        <p15:guide id="7" pos="2993" userDrawn="1">
          <p15:clr>
            <a:srgbClr val="A4A3A4"/>
          </p15:clr>
        </p15:guide>
        <p15:guide id="8" pos="3175" userDrawn="1">
          <p15:clr>
            <a:srgbClr val="A4A3A4"/>
          </p15:clr>
        </p15:guide>
        <p15:guide id="9" pos="435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Тарасов Евгений Олегович" initials="ТЕО" lastIdx="3" clrIdx="0">
    <p:extLst>
      <p:ext uri="{19B8F6BF-5375-455C-9EA6-DF929625EA0E}">
        <p15:presenceInfo xmlns:p15="http://schemas.microsoft.com/office/powerpoint/2012/main" userId="S-1-5-21-1808683317-34634761-3914636862-2859" providerId="AD"/>
      </p:ext>
    </p:extLst>
  </p:cmAuthor>
  <p:cmAuthor id="2" name="Иванкина Оксана Александровна" initials="ИОА" lastIdx="4" clrIdx="1">
    <p:extLst>
      <p:ext uri="{19B8F6BF-5375-455C-9EA6-DF929625EA0E}">
        <p15:presenceInfo xmlns:p15="http://schemas.microsoft.com/office/powerpoint/2012/main" userId="S-1-5-21-1808683317-34634761-3914636862-37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779D"/>
    <a:srgbClr val="2182A5"/>
    <a:srgbClr val="338CAC"/>
    <a:srgbClr val="B6D6E1"/>
    <a:srgbClr val="A3CBD9"/>
    <a:srgbClr val="59A1BB"/>
    <a:srgbClr val="6BACC3"/>
    <a:srgbClr val="91C1D2"/>
    <a:srgbClr val="7EB6CA"/>
    <a:srgbClr val="4697B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0780" autoAdjust="0"/>
  </p:normalViewPr>
  <p:slideViewPr>
    <p:cSldViewPr snapToGrid="0" snapToObjects="1">
      <p:cViewPr>
        <p:scale>
          <a:sx n="75" d="100"/>
          <a:sy n="75" d="100"/>
        </p:scale>
        <p:origin x="2418" y="1260"/>
      </p:cViewPr>
      <p:guideLst>
        <p:guide orient="horz" pos="2709"/>
        <p:guide pos="5443"/>
        <p:guide pos="431"/>
        <p:guide orient="horz" pos="758"/>
        <p:guide pos="1610"/>
        <p:guide pos="1791"/>
        <p:guide pos="2993"/>
        <p:guide pos="3175"/>
        <p:guide pos="435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showGuides="1">
      <p:cViewPr varScale="1">
        <p:scale>
          <a:sx n="92" d="100"/>
          <a:sy n="92" d="100"/>
        </p:scale>
        <p:origin x="3750" y="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B2EA0081-9C18-4B68-8967-B5CEA6F6DB95}"/>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8B19283A-78B1-446C-A7ED-C3E5CC04EB29}"/>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F38AB2DB-D736-454A-8D5F-7B7E69DEE7D0}" type="datetimeFigureOut">
              <a:rPr lang="ru-RU" smtClean="0"/>
              <a:pPr/>
              <a:t>10.12.2020</a:t>
            </a:fld>
            <a:endParaRPr lang="ru-RU"/>
          </a:p>
        </p:txBody>
      </p:sp>
      <p:sp>
        <p:nvSpPr>
          <p:cNvPr id="4" name="Нижний колонтитул 3">
            <a:extLst>
              <a:ext uri="{FF2B5EF4-FFF2-40B4-BE49-F238E27FC236}">
                <a16:creationId xmlns:a16="http://schemas.microsoft.com/office/drawing/2014/main" id="{3455EADE-F9C1-4848-9E2B-CA36AF35E6CC}"/>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61D135DE-EF85-44B3-8C32-6C82598EA6B4}"/>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B39F4BB-6A0A-47C5-AD66-49A9BBC10ED2}" type="slidenum">
              <a:rPr lang="ru-RU" smtClean="0"/>
              <a:pPr/>
              <a:t>‹#›</a:t>
            </a:fld>
            <a:endParaRPr lang="ru-RU"/>
          </a:p>
        </p:txBody>
      </p:sp>
    </p:spTree>
    <p:extLst>
      <p:ext uri="{BB962C8B-B14F-4D97-AF65-F5344CB8AC3E}">
        <p14:creationId xmlns:p14="http://schemas.microsoft.com/office/powerpoint/2010/main" val="49658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1908B6B-4F33-48BF-8AD0-200A6C2A1239}" type="datetimeFigureOut">
              <a:rPr lang="ru-RU" smtClean="0"/>
              <a:pPr/>
              <a:t>10.12.2020</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8DDD61C-9FD8-42CB-BB79-AED4210F61C6}" type="slidenum">
              <a:rPr lang="ru-RU" smtClean="0"/>
              <a:pPr/>
              <a:t>‹#›</a:t>
            </a:fld>
            <a:endParaRPr lang="ru-RU"/>
          </a:p>
        </p:txBody>
      </p:sp>
    </p:spTree>
    <p:extLst>
      <p:ext uri="{BB962C8B-B14F-4D97-AF65-F5344CB8AC3E}">
        <p14:creationId xmlns:p14="http://schemas.microsoft.com/office/powerpoint/2010/main" val="2590248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22275" y="1241425"/>
            <a:ext cx="5953125" cy="33496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845C6D-9A3B-47DD-9352-47D22E509404}"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91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BBE405CA-9A1A-4684-A504-4C78A0A59989}"/>
              </a:ext>
            </a:extLst>
          </p:cNvPr>
          <p:cNvSpPr/>
          <p:nvPr userDrawn="1"/>
        </p:nvSpPr>
        <p:spPr>
          <a:xfrm>
            <a:off x="1" y="0"/>
            <a:ext cx="358763" cy="5143500"/>
          </a:xfrm>
          <a:prstGeom prst="rect">
            <a:avLst/>
          </a:prstGeom>
          <a:solidFill>
            <a:srgbClr val="0E77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7" name="Slide Number Placeholder 5">
            <a:extLst>
              <a:ext uri="{FF2B5EF4-FFF2-40B4-BE49-F238E27FC236}">
                <a16:creationId xmlns:a16="http://schemas.microsoft.com/office/drawing/2014/main" id="{22751D73-5A1D-4AC3-BFCE-6A8A43FC7A27}"/>
              </a:ext>
            </a:extLst>
          </p:cNvPr>
          <p:cNvSpPr>
            <a:spLocks noGrp="1"/>
          </p:cNvSpPr>
          <p:nvPr>
            <p:ph type="sldNum" sz="quarter" idx="12"/>
          </p:nvPr>
        </p:nvSpPr>
        <p:spPr>
          <a:xfrm>
            <a:off x="0" y="4793069"/>
            <a:ext cx="361284" cy="273844"/>
          </a:xfrm>
          <a:prstGeom prst="rect">
            <a:avLst/>
          </a:prstGeom>
        </p:spPr>
        <p:txBody>
          <a:bodyPr/>
          <a:lstStyle>
            <a:lvl1pPr algn="ctr">
              <a:defRPr sz="1100">
                <a:solidFill>
                  <a:schemeClr val="bg1"/>
                </a:solidFill>
              </a:defRPr>
            </a:lvl1pPr>
          </a:lstStyle>
          <a:p>
            <a:fld id="{2066355A-084C-D24E-9AD2-7E4FC41EA627}" type="slidenum">
              <a:rPr lang="en-US" smtClean="0"/>
              <a:pPr/>
              <a:t>‹#›</a:t>
            </a:fld>
            <a:endParaRPr lang="en-US" dirty="0"/>
          </a:p>
        </p:txBody>
      </p:sp>
      <p:pic>
        <p:nvPicPr>
          <p:cNvPr id="9" name="Рисунок 8" descr="Изображение выглядит как рисунок&#10;&#10;Автоматически созданное описание">
            <a:extLst>
              <a:ext uri="{FF2B5EF4-FFF2-40B4-BE49-F238E27FC236}">
                <a16:creationId xmlns:a16="http://schemas.microsoft.com/office/drawing/2014/main" id="{96C8515D-DFE7-488C-A461-EF6846AE227A}"/>
              </a:ext>
            </a:extLst>
          </p:cNvPr>
          <p:cNvPicPr>
            <a:picLocks noChangeAspect="1"/>
          </p:cNvPicPr>
          <p:nvPr userDrawn="1"/>
        </p:nvPicPr>
        <p:blipFill>
          <a:blip r:embed="rId2"/>
          <a:stretch>
            <a:fillRect/>
          </a:stretch>
        </p:blipFill>
        <p:spPr>
          <a:xfrm>
            <a:off x="7079674" y="111386"/>
            <a:ext cx="1967344" cy="528419"/>
          </a:xfrm>
          <a:prstGeom prst="rect">
            <a:avLst/>
          </a:prstGeom>
        </p:spPr>
      </p:pic>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Контент">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08316644-B8F5-4A9C-9010-E9F1D60CA1D1}"/>
              </a:ext>
            </a:extLst>
          </p:cNvPr>
          <p:cNvSpPr/>
          <p:nvPr userDrawn="1"/>
        </p:nvSpPr>
        <p:spPr>
          <a:xfrm>
            <a:off x="1" y="0"/>
            <a:ext cx="358763" cy="5143500"/>
          </a:xfrm>
          <a:prstGeom prst="rect">
            <a:avLst/>
          </a:prstGeom>
          <a:solidFill>
            <a:srgbClr val="0E77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8" name="Slide Number Placeholder 5">
            <a:extLst>
              <a:ext uri="{FF2B5EF4-FFF2-40B4-BE49-F238E27FC236}">
                <a16:creationId xmlns:a16="http://schemas.microsoft.com/office/drawing/2014/main" id="{8CD635FF-37F7-4C94-A1D4-A39345C9DC63}"/>
              </a:ext>
            </a:extLst>
          </p:cNvPr>
          <p:cNvSpPr>
            <a:spLocks noGrp="1"/>
          </p:cNvSpPr>
          <p:nvPr>
            <p:ph type="sldNum" sz="quarter" idx="12"/>
          </p:nvPr>
        </p:nvSpPr>
        <p:spPr>
          <a:xfrm>
            <a:off x="0" y="4793069"/>
            <a:ext cx="358836" cy="273844"/>
          </a:xfrm>
          <a:prstGeom prst="rect">
            <a:avLst/>
          </a:prstGeom>
        </p:spPr>
        <p:txBody>
          <a:bodyPr/>
          <a:lstStyle>
            <a:lvl1pPr algn="ctr">
              <a:defRPr sz="1100">
                <a:solidFill>
                  <a:schemeClr val="bg1"/>
                </a:solidFill>
              </a:defRPr>
            </a:lvl1pPr>
          </a:lstStyle>
          <a:p>
            <a:fld id="{2066355A-084C-D24E-9AD2-7E4FC41EA627}" type="slidenum">
              <a:rPr lang="en-US" smtClean="0"/>
              <a:pPr/>
              <a:t>‹#›</a:t>
            </a:fld>
            <a:endParaRPr lang="en-US" dirty="0"/>
          </a:p>
        </p:txBody>
      </p:sp>
      <p:sp>
        <p:nvSpPr>
          <p:cNvPr id="5" name="Прямоугольник 4">
            <a:extLst>
              <a:ext uri="{FF2B5EF4-FFF2-40B4-BE49-F238E27FC236}">
                <a16:creationId xmlns:a16="http://schemas.microsoft.com/office/drawing/2014/main" id="{1A3C392A-24ED-4AAD-A452-2C8ED6CFF3E2}"/>
              </a:ext>
            </a:extLst>
          </p:cNvPr>
          <p:cNvSpPr/>
          <p:nvPr userDrawn="1"/>
        </p:nvSpPr>
        <p:spPr>
          <a:xfrm>
            <a:off x="358837" y="1"/>
            <a:ext cx="6595080" cy="751190"/>
          </a:xfrm>
          <a:prstGeom prst="rect">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pic>
        <p:nvPicPr>
          <p:cNvPr id="9" name="Рисунок 8" descr="Изображение выглядит как рисунок&#10;&#10;Автоматически созданное описание">
            <a:extLst>
              <a:ext uri="{FF2B5EF4-FFF2-40B4-BE49-F238E27FC236}">
                <a16:creationId xmlns:a16="http://schemas.microsoft.com/office/drawing/2014/main" id="{E8DD20E9-F318-4375-BCEB-DAEC80584D09}"/>
              </a:ext>
            </a:extLst>
          </p:cNvPr>
          <p:cNvPicPr>
            <a:picLocks noChangeAspect="1"/>
          </p:cNvPicPr>
          <p:nvPr userDrawn="1"/>
        </p:nvPicPr>
        <p:blipFill>
          <a:blip r:embed="rId2"/>
          <a:stretch>
            <a:fillRect/>
          </a:stretch>
        </p:blipFill>
        <p:spPr>
          <a:xfrm>
            <a:off x="7079674" y="111386"/>
            <a:ext cx="1967344" cy="528419"/>
          </a:xfrm>
          <a:prstGeom prst="rect">
            <a:avLst/>
          </a:prstGeom>
        </p:spPr>
      </p:pic>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id="{F3F9326E-A8A5-441B-8205-132986742B83}"/>
              </a:ext>
            </a:extLst>
          </p:cNvPr>
          <p:cNvSpPr/>
          <p:nvPr userDrawn="1"/>
        </p:nvSpPr>
        <p:spPr>
          <a:xfrm>
            <a:off x="1" y="0"/>
            <a:ext cx="358763" cy="5143500"/>
          </a:xfrm>
          <a:prstGeom prst="rect">
            <a:avLst/>
          </a:prstGeom>
          <a:solidFill>
            <a:srgbClr val="0E77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5" name="Slide Number Placeholder 5">
            <a:extLst>
              <a:ext uri="{FF2B5EF4-FFF2-40B4-BE49-F238E27FC236}">
                <a16:creationId xmlns:a16="http://schemas.microsoft.com/office/drawing/2014/main" id="{E66B8721-796F-4556-8C71-DD901213F481}"/>
              </a:ext>
            </a:extLst>
          </p:cNvPr>
          <p:cNvSpPr>
            <a:spLocks noGrp="1"/>
          </p:cNvSpPr>
          <p:nvPr>
            <p:ph type="sldNum" sz="quarter" idx="12"/>
          </p:nvPr>
        </p:nvSpPr>
        <p:spPr>
          <a:xfrm>
            <a:off x="0" y="4793069"/>
            <a:ext cx="361284" cy="273844"/>
          </a:xfrm>
          <a:prstGeom prst="rect">
            <a:avLst/>
          </a:prstGeom>
        </p:spPr>
        <p:txBody>
          <a:bodyPr/>
          <a:lstStyle>
            <a:lvl1pPr algn="ctr">
              <a:defRPr sz="1100">
                <a:solidFill>
                  <a:schemeClr val="bg1"/>
                </a:solidFill>
              </a:defRPr>
            </a:lvl1pPr>
          </a:lstStyle>
          <a:p>
            <a:fld id="{2066355A-084C-D24E-9AD2-7E4FC41EA627}" type="slidenum">
              <a:rPr lang="en-US" smtClean="0"/>
              <a:pPr/>
              <a:t>‹#›</a:t>
            </a:fld>
            <a:endParaRPr lang="en-US" dirty="0"/>
          </a:p>
        </p:txBody>
      </p:sp>
      <p:sp>
        <p:nvSpPr>
          <p:cNvPr id="6" name="Прямоугольник 5">
            <a:extLst>
              <a:ext uri="{FF2B5EF4-FFF2-40B4-BE49-F238E27FC236}">
                <a16:creationId xmlns:a16="http://schemas.microsoft.com/office/drawing/2014/main" id="{7B08991A-A42D-421A-9727-1EB958E93288}"/>
              </a:ext>
            </a:extLst>
          </p:cNvPr>
          <p:cNvSpPr/>
          <p:nvPr userDrawn="1"/>
        </p:nvSpPr>
        <p:spPr>
          <a:xfrm>
            <a:off x="358837" y="1"/>
            <a:ext cx="6595080" cy="751190"/>
          </a:xfrm>
          <a:prstGeom prst="rect">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pic>
        <p:nvPicPr>
          <p:cNvPr id="9" name="Рисунок 8" descr="Изображение выглядит как рисунок&#10;&#10;Автоматически созданное описание">
            <a:extLst>
              <a:ext uri="{FF2B5EF4-FFF2-40B4-BE49-F238E27FC236}">
                <a16:creationId xmlns:a16="http://schemas.microsoft.com/office/drawing/2014/main" id="{8F61E16B-B140-49E9-8914-968A2E02617A}"/>
              </a:ext>
            </a:extLst>
          </p:cNvPr>
          <p:cNvPicPr>
            <a:picLocks noChangeAspect="1"/>
          </p:cNvPicPr>
          <p:nvPr userDrawn="1"/>
        </p:nvPicPr>
        <p:blipFill>
          <a:blip r:embed="rId2"/>
          <a:stretch>
            <a:fillRect/>
          </a:stretch>
        </p:blipFill>
        <p:spPr>
          <a:xfrm>
            <a:off x="7079674" y="111386"/>
            <a:ext cx="1967344" cy="528419"/>
          </a:xfrm>
          <a:prstGeom prst="rect">
            <a:avLst/>
          </a:prstGeom>
        </p:spPr>
      </p:pic>
    </p:spTree>
    <p:extLst>
      <p:ext uri="{BB962C8B-B14F-4D97-AF65-F5344CB8AC3E}">
        <p14:creationId xmlns:p14="http://schemas.microsoft.com/office/powerpoint/2010/main" val="30502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EA45C0CF-4837-4BD0-9911-34BB64F58A34}"/>
              </a:ext>
            </a:extLst>
          </p:cNvPr>
          <p:cNvSpPr/>
          <p:nvPr userDrawn="1"/>
        </p:nvSpPr>
        <p:spPr>
          <a:xfrm>
            <a:off x="1" y="0"/>
            <a:ext cx="358763" cy="5143500"/>
          </a:xfrm>
          <a:prstGeom prst="rect">
            <a:avLst/>
          </a:prstGeom>
          <a:solidFill>
            <a:srgbClr val="0E77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4" name="Slide Number Placeholder 5">
            <a:extLst>
              <a:ext uri="{FF2B5EF4-FFF2-40B4-BE49-F238E27FC236}">
                <a16:creationId xmlns:a16="http://schemas.microsoft.com/office/drawing/2014/main" id="{1EAE60FC-3796-45F8-A042-74F6D1F32D43}"/>
              </a:ext>
            </a:extLst>
          </p:cNvPr>
          <p:cNvSpPr>
            <a:spLocks noGrp="1"/>
          </p:cNvSpPr>
          <p:nvPr>
            <p:ph type="sldNum" sz="quarter" idx="12"/>
          </p:nvPr>
        </p:nvSpPr>
        <p:spPr>
          <a:xfrm>
            <a:off x="0" y="4793069"/>
            <a:ext cx="361284" cy="273844"/>
          </a:xfrm>
          <a:prstGeom prst="rect">
            <a:avLst/>
          </a:prstGeom>
        </p:spPr>
        <p:txBody>
          <a:bodyPr/>
          <a:lstStyle>
            <a:lvl1pPr algn="ctr">
              <a:defRPr sz="1100">
                <a:solidFill>
                  <a:schemeClr val="bg1"/>
                </a:solidFill>
              </a:defRPr>
            </a:lvl1pPr>
          </a:lstStyle>
          <a:p>
            <a:fld id="{2066355A-084C-D24E-9AD2-7E4FC41EA627}" type="slidenum">
              <a:rPr lang="en-US" smtClean="0"/>
              <a:pPr/>
              <a:t>‹#›</a:t>
            </a:fld>
            <a:endParaRPr lang="en-US" dirty="0"/>
          </a:p>
        </p:txBody>
      </p:sp>
      <p:sp>
        <p:nvSpPr>
          <p:cNvPr id="5" name="Прямоугольник 4">
            <a:extLst>
              <a:ext uri="{FF2B5EF4-FFF2-40B4-BE49-F238E27FC236}">
                <a16:creationId xmlns:a16="http://schemas.microsoft.com/office/drawing/2014/main" id="{A714F785-ADF9-4E04-A84E-D3F6E09178A2}"/>
              </a:ext>
            </a:extLst>
          </p:cNvPr>
          <p:cNvSpPr/>
          <p:nvPr userDrawn="1"/>
        </p:nvSpPr>
        <p:spPr>
          <a:xfrm>
            <a:off x="358837" y="1"/>
            <a:ext cx="6595080" cy="751190"/>
          </a:xfrm>
          <a:prstGeom prst="rect">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pic>
        <p:nvPicPr>
          <p:cNvPr id="8" name="Рисунок 7" descr="Изображение выглядит как рисунок&#10;&#10;Автоматически созданное описание">
            <a:extLst>
              <a:ext uri="{FF2B5EF4-FFF2-40B4-BE49-F238E27FC236}">
                <a16:creationId xmlns:a16="http://schemas.microsoft.com/office/drawing/2014/main" id="{BEFF7512-4903-4377-B3FF-A498B55ADA81}"/>
              </a:ext>
            </a:extLst>
          </p:cNvPr>
          <p:cNvPicPr>
            <a:picLocks noChangeAspect="1"/>
          </p:cNvPicPr>
          <p:nvPr userDrawn="1"/>
        </p:nvPicPr>
        <p:blipFill>
          <a:blip r:embed="rId2"/>
          <a:stretch>
            <a:fillRect/>
          </a:stretch>
        </p:blipFill>
        <p:spPr>
          <a:xfrm>
            <a:off x="7079674" y="111386"/>
            <a:ext cx="1967344" cy="528419"/>
          </a:xfrm>
          <a:prstGeom prst="rect">
            <a:avLst/>
          </a:prstGeom>
        </p:spPr>
      </p:pic>
    </p:spTree>
    <p:extLst>
      <p:ext uri="{BB962C8B-B14F-4D97-AF65-F5344CB8AC3E}">
        <p14:creationId xmlns:p14="http://schemas.microsoft.com/office/powerpoint/2010/main" val="3262935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Титульный слайд">
    <p:spTree>
      <p:nvGrpSpPr>
        <p:cNvPr id="1" name=""/>
        <p:cNvGrpSpPr/>
        <p:nvPr/>
      </p:nvGrpSpPr>
      <p:grpSpPr>
        <a:xfrm>
          <a:off x="0" y="0"/>
          <a:ext cx="0" cy="0"/>
          <a:chOff x="0" y="0"/>
          <a:chExt cx="0" cy="0"/>
        </a:xfrm>
      </p:grpSpPr>
      <p:pic>
        <p:nvPicPr>
          <p:cNvPr id="5" name="Рисунок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3949" y="4544227"/>
            <a:ext cx="1203378" cy="359958"/>
          </a:xfrm>
          <a:prstGeom prst="rect">
            <a:avLst/>
          </a:prstGeom>
        </p:spPr>
      </p:pic>
      <p:sp>
        <p:nvSpPr>
          <p:cNvPr id="7" name="Номер слайда 4"/>
          <p:cNvSpPr txBox="1">
            <a:spLocks/>
          </p:cNvSpPr>
          <p:nvPr userDrawn="1"/>
        </p:nvSpPr>
        <p:spPr>
          <a:xfrm>
            <a:off x="6887376" y="4767269"/>
            <a:ext cx="2057400" cy="273844"/>
          </a:xfrm>
          <a:prstGeom prst="rect">
            <a:avLst/>
          </a:prstGeom>
        </p:spPr>
        <p:txBody>
          <a:bodyPr vert="horz" lIns="51435" tIns="25718" rIns="51435" bIns="25718" rtlCol="0" anchor="ctr"/>
          <a:lstStyle>
            <a:defPPr>
              <a:defRPr lang="ru-RU"/>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302C724-2B92-4CE7-88C2-E45955AD3B62}" type="slidenum">
              <a:rPr lang="ru-RU" sz="675" smtClean="0"/>
              <a:pPr/>
              <a:t>‹#›</a:t>
            </a:fld>
            <a:endParaRPr lang="ru-RU" sz="675" dirty="0"/>
          </a:p>
        </p:txBody>
      </p:sp>
      <p:sp>
        <p:nvSpPr>
          <p:cNvPr id="8" name="Заголовок 9"/>
          <p:cNvSpPr>
            <a:spLocks noGrp="1"/>
          </p:cNvSpPr>
          <p:nvPr>
            <p:ph type="title"/>
          </p:nvPr>
        </p:nvSpPr>
        <p:spPr>
          <a:xfrm>
            <a:off x="440739" y="614870"/>
            <a:ext cx="8074612" cy="632873"/>
          </a:xfrm>
          <a:prstGeom prst="rect">
            <a:avLst/>
          </a:prstGeom>
        </p:spPr>
        <p:txBody>
          <a:bodyPr/>
          <a:lstStyle>
            <a:lvl1pPr marL="0" algn="l" defTabSz="514325" rtl="0" eaLnBrk="0" fontAlgn="base" latinLnBrk="0" hangingPunct="0">
              <a:lnSpc>
                <a:spcPct val="90000"/>
              </a:lnSpc>
              <a:spcBef>
                <a:spcPct val="0"/>
              </a:spcBef>
              <a:spcAft>
                <a:spcPct val="0"/>
              </a:spcAft>
              <a:buNone/>
              <a:defRPr lang="ru-RU" sz="1575" b="1" kern="1200" dirty="0">
                <a:solidFill>
                  <a:srgbClr val="1B75BB"/>
                </a:solidFill>
                <a:latin typeface="Myriad Pro" panose="020B0503030403020204" pitchFamily="34" charset="0"/>
                <a:ea typeface="+mn-ea"/>
                <a:cs typeface="Arial" panose="020B0604020202020204" pitchFamily="34" charset="0"/>
              </a:defRPr>
            </a:lvl1pPr>
          </a:lstStyle>
          <a:p>
            <a:r>
              <a:rPr lang="ru-RU" dirty="0"/>
              <a:t>Образец заголовка</a:t>
            </a:r>
          </a:p>
        </p:txBody>
      </p:sp>
      <p:sp>
        <p:nvSpPr>
          <p:cNvPr id="9" name="Текст 11"/>
          <p:cNvSpPr>
            <a:spLocks noGrp="1"/>
          </p:cNvSpPr>
          <p:nvPr>
            <p:ph type="body" sz="quarter" idx="13" hasCustomPrompt="1"/>
          </p:nvPr>
        </p:nvSpPr>
        <p:spPr>
          <a:xfrm>
            <a:off x="440532" y="339634"/>
            <a:ext cx="7455694" cy="261632"/>
          </a:xfrm>
          <a:prstGeom prst="rect">
            <a:avLst/>
          </a:prstGeom>
        </p:spPr>
        <p:txBody>
          <a:bodyPr anchor="ctr"/>
          <a:lstStyle>
            <a:lvl1pPr marL="0" indent="0" algn="l" defTabSz="514266" rtl="0" eaLnBrk="1" fontAlgn="base" latinLnBrk="0" hangingPunct="1">
              <a:lnSpc>
                <a:spcPct val="90000"/>
              </a:lnSpc>
              <a:spcBef>
                <a:spcPct val="0"/>
              </a:spcBef>
              <a:spcAft>
                <a:spcPct val="0"/>
              </a:spcAft>
              <a:buNone/>
              <a:defRPr kumimoji="1" lang="ru-RU" sz="675" b="1" kern="1200" spc="169" dirty="0" smtClean="0">
                <a:solidFill>
                  <a:srgbClr val="3D464A"/>
                </a:solidFill>
                <a:latin typeface="Myriad Pro Light" panose="020B0603030403020204" pitchFamily="34" charset="0"/>
                <a:ea typeface="+mj-ea"/>
                <a:cs typeface="+mj-cs"/>
              </a:defRPr>
            </a:lvl1pPr>
          </a:lstStyle>
          <a:p>
            <a:pPr lvl="0"/>
            <a:r>
              <a:rPr lang="ru-RU" dirty="0"/>
              <a:t>ОБРАЗЕЦ ТЕКСТА</a:t>
            </a:r>
          </a:p>
        </p:txBody>
      </p:sp>
    </p:spTree>
    <p:extLst>
      <p:ext uri="{BB962C8B-B14F-4D97-AF65-F5344CB8AC3E}">
        <p14:creationId xmlns:p14="http://schemas.microsoft.com/office/powerpoint/2010/main" val="40805109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7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hyperlink" Target="mailto:hazanov@tektorg.ru" TargetMode="External"/><Relationship Id="rId4" Type="http://schemas.openxmlformats.org/officeDocument/2006/relationships/hyperlink" Target="mailto:a.nivinskiy@tektorg.r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8A22D856-B1DB-4701-8E3A-B01172117B3A}"/>
              </a:ext>
            </a:extLst>
          </p:cNvPr>
          <p:cNvSpPr/>
          <p:nvPr/>
        </p:nvSpPr>
        <p:spPr>
          <a:xfrm>
            <a:off x="1" y="0"/>
            <a:ext cx="4008814" cy="5143500"/>
          </a:xfrm>
          <a:prstGeom prst="rect">
            <a:avLst/>
          </a:prstGeom>
          <a:solidFill>
            <a:srgbClr val="0E779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sp>
        <p:nvSpPr>
          <p:cNvPr id="10" name="TextBox 9">
            <a:extLst>
              <a:ext uri="{FF2B5EF4-FFF2-40B4-BE49-F238E27FC236}">
                <a16:creationId xmlns:a16="http://schemas.microsoft.com/office/drawing/2014/main" id="{3FBAF20B-54C9-4523-BC3C-52DD464CF4B1}"/>
              </a:ext>
            </a:extLst>
          </p:cNvPr>
          <p:cNvSpPr txBox="1"/>
          <p:nvPr/>
        </p:nvSpPr>
        <p:spPr>
          <a:xfrm>
            <a:off x="126609" y="472140"/>
            <a:ext cx="3784209" cy="2554545"/>
          </a:xfrm>
          <a:prstGeom prst="rect">
            <a:avLst/>
          </a:prstGeom>
          <a:noFill/>
        </p:spPr>
        <p:txBody>
          <a:bodyPr wrap="square" rtlCol="0">
            <a:spAutoFit/>
          </a:bodyPr>
          <a:lstStyle/>
          <a:p>
            <a:r>
              <a:rPr lang="ru-RU" sz="3200" dirty="0">
                <a:solidFill>
                  <a:schemeClr val="bg1"/>
                </a:solidFill>
                <a:latin typeface="Calibri" panose="020F0502020204030204" pitchFamily="34" charset="0"/>
                <a:ea typeface="Calibri" panose="020F0502020204030204" pitchFamily="34" charset="0"/>
              </a:rPr>
              <a:t>Ожидаемые изменения Федерального закона №44-ФЗ в 2021 году</a:t>
            </a:r>
          </a:p>
        </p:txBody>
      </p:sp>
      <p:sp>
        <p:nvSpPr>
          <p:cNvPr id="12" name="TextBox 11">
            <a:extLst>
              <a:ext uri="{FF2B5EF4-FFF2-40B4-BE49-F238E27FC236}">
                <a16:creationId xmlns:a16="http://schemas.microsoft.com/office/drawing/2014/main" id="{10532BB7-82B6-4404-934D-0EAB164838BB}"/>
              </a:ext>
            </a:extLst>
          </p:cNvPr>
          <p:cNvSpPr txBox="1"/>
          <p:nvPr/>
        </p:nvSpPr>
        <p:spPr>
          <a:xfrm>
            <a:off x="719138" y="4806881"/>
            <a:ext cx="447558" cy="246221"/>
          </a:xfrm>
          <a:prstGeom prst="rect">
            <a:avLst/>
          </a:prstGeom>
          <a:noFill/>
        </p:spPr>
        <p:txBody>
          <a:bodyPr wrap="none" rtlCol="0">
            <a:spAutoFit/>
          </a:bodyPr>
          <a:lstStyle/>
          <a:p>
            <a:r>
              <a:rPr lang="ru-RU" sz="1000" dirty="0">
                <a:solidFill>
                  <a:schemeClr val="bg1"/>
                </a:solidFill>
              </a:rPr>
              <a:t>20</a:t>
            </a:r>
            <a:r>
              <a:rPr lang="en-US" sz="1000" dirty="0">
                <a:solidFill>
                  <a:schemeClr val="bg1"/>
                </a:solidFill>
              </a:rPr>
              <a:t>20</a:t>
            </a:r>
            <a:endParaRPr lang="ru-RU" sz="1000" dirty="0">
              <a:solidFill>
                <a:schemeClr val="bg1"/>
              </a:solidFill>
            </a:endParaRPr>
          </a:p>
        </p:txBody>
      </p:sp>
      <p:sp>
        <p:nvSpPr>
          <p:cNvPr id="6" name="TextBox 5"/>
          <p:cNvSpPr txBox="1"/>
          <p:nvPr/>
        </p:nvSpPr>
        <p:spPr>
          <a:xfrm>
            <a:off x="705933" y="3252604"/>
            <a:ext cx="2976661" cy="1323439"/>
          </a:xfrm>
          <a:prstGeom prst="rect">
            <a:avLst/>
          </a:prstGeom>
          <a:noFill/>
        </p:spPr>
        <p:txBody>
          <a:bodyPr wrap="square" rtlCol="0">
            <a:spAutoFit/>
          </a:bodyPr>
          <a:lstStyle/>
          <a:p>
            <a:r>
              <a:rPr lang="ru-RU" sz="1600" b="1" dirty="0">
                <a:solidFill>
                  <a:schemeClr val="bg1"/>
                </a:solidFill>
              </a:rPr>
              <a:t>Некрасов Василий Александрович</a:t>
            </a:r>
          </a:p>
          <a:p>
            <a:endParaRPr lang="ru-RU" sz="1600" b="1" dirty="0">
              <a:solidFill>
                <a:schemeClr val="bg1"/>
              </a:solidFill>
            </a:endParaRPr>
          </a:p>
          <a:p>
            <a:r>
              <a:rPr lang="ru-RU" sz="1600" i="1" dirty="0">
                <a:solidFill>
                  <a:schemeClr val="bg1"/>
                </a:solidFill>
              </a:rPr>
              <a:t>Руководитель отдела методологии АО «ТЭК-Торг»</a:t>
            </a:r>
          </a:p>
        </p:txBody>
      </p:sp>
      <p:pic>
        <p:nvPicPr>
          <p:cNvPr id="4" name="Рисунок 3">
            <a:extLst>
              <a:ext uri="{FF2B5EF4-FFF2-40B4-BE49-F238E27FC236}">
                <a16:creationId xmlns:a16="http://schemas.microsoft.com/office/drawing/2014/main" id="{85C307D8-E546-488C-8BE8-BC2832AFF6BC}"/>
              </a:ext>
            </a:extLst>
          </p:cNvPr>
          <p:cNvPicPr>
            <a:picLocks noChangeAspect="1"/>
          </p:cNvPicPr>
          <p:nvPr/>
        </p:nvPicPr>
        <p:blipFill>
          <a:blip r:embed="rId2"/>
          <a:stretch>
            <a:fillRect/>
          </a:stretch>
        </p:blipFill>
        <p:spPr>
          <a:xfrm>
            <a:off x="4090897" y="90398"/>
            <a:ext cx="5053102" cy="5053102"/>
          </a:xfrm>
          <a:prstGeom prst="rect">
            <a:avLst/>
          </a:prstGeom>
        </p:spPr>
      </p:pic>
    </p:spTree>
    <p:extLst>
      <p:ext uri="{BB962C8B-B14F-4D97-AF65-F5344CB8AC3E}">
        <p14:creationId xmlns:p14="http://schemas.microsoft.com/office/powerpoint/2010/main" val="3143406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10</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1093569"/>
            <a:ext cx="6319418" cy="778675"/>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Новое в составе заявок на ЗКЭФ</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83446" y="1037452"/>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09643" y="1516930"/>
            <a:ext cx="6229350" cy="3970318"/>
          </a:xfrm>
          <a:prstGeom prst="rect">
            <a:avLst/>
          </a:prstGeom>
          <a:noFill/>
        </p:spPr>
        <p:txBody>
          <a:bodyPr wrap="square" rtlCol="0">
            <a:spAutoFit/>
          </a:bodyPr>
          <a:lstStyle/>
          <a:p>
            <a:pPr marL="285750" indent="-285750">
              <a:buClr>
                <a:srgbClr val="0E779D"/>
              </a:buClr>
              <a:buFont typeface="Wingdings" panose="05000000000000000000" pitchFamily="2" charset="2"/>
              <a:buChar char="ü"/>
            </a:pPr>
            <a:r>
              <a:rPr lang="ru-RU" dirty="0"/>
              <a:t>Направление заявки на участие – означает согласие.</a:t>
            </a:r>
          </a:p>
          <a:p>
            <a:pPr>
              <a:buClr>
                <a:srgbClr val="0E779D"/>
              </a:buClr>
            </a:pPr>
            <a:endParaRPr lang="ru-RU" b="1" dirty="0"/>
          </a:p>
          <a:p>
            <a:pPr>
              <a:buClr>
                <a:srgbClr val="0E779D"/>
              </a:buClr>
            </a:pPr>
            <a:r>
              <a:rPr lang="ru-RU" b="1" dirty="0"/>
              <a:t>При подаче заявки участник предоставляет:</a:t>
            </a:r>
          </a:p>
          <a:p>
            <a:pPr marL="285750" indent="-285750">
              <a:buClr>
                <a:srgbClr val="0E779D"/>
              </a:buClr>
              <a:buFont typeface="Wingdings" panose="05000000000000000000" pitchFamily="2" charset="2"/>
              <a:buChar char="ü"/>
            </a:pPr>
            <a:r>
              <a:rPr lang="ru-RU" dirty="0"/>
              <a:t>Решение о согласии на свершение или о последующем одобрении крупной сделки (если требование установлено законодательством или для участника такая сделка является крупной)</a:t>
            </a:r>
          </a:p>
          <a:p>
            <a:pPr marL="285750" indent="-285750">
              <a:buClr>
                <a:srgbClr val="0E779D"/>
              </a:buClr>
              <a:buFont typeface="Wingdings" panose="05000000000000000000" pitchFamily="2" charset="2"/>
              <a:buChar char="ü"/>
            </a:pPr>
            <a:r>
              <a:rPr lang="ru-RU" dirty="0"/>
              <a:t>Документы по п.1 ч.1 ст. 31</a:t>
            </a:r>
          </a:p>
          <a:p>
            <a:pPr marL="285750" indent="-285750">
              <a:buClr>
                <a:srgbClr val="0E779D"/>
              </a:buClr>
              <a:buFont typeface="Wingdings" panose="05000000000000000000" pitchFamily="2" charset="2"/>
              <a:buChar char="ü"/>
            </a:pPr>
            <a:r>
              <a:rPr lang="ru-RU" dirty="0"/>
              <a:t>Декларация о соответствии п. 3-5, 7-9, 11 ч.1 ст. 31</a:t>
            </a:r>
          </a:p>
          <a:p>
            <a:pPr marL="285750" indent="-285750">
              <a:buClr>
                <a:srgbClr val="0E779D"/>
              </a:buClr>
              <a:buFont typeface="Wingdings" panose="05000000000000000000" pitchFamily="2" charset="2"/>
              <a:buChar char="ü"/>
            </a:pPr>
            <a:r>
              <a:rPr lang="ru-RU" dirty="0"/>
              <a:t>Документы о соответствии </a:t>
            </a:r>
            <a:r>
              <a:rPr lang="ru-RU"/>
              <a:t>товара требованиям </a:t>
            </a:r>
            <a:r>
              <a:rPr lang="ru-RU" dirty="0"/>
              <a:t>законодательства РФ. (если эти документы не поставляются вместе с товаром)</a:t>
            </a:r>
          </a:p>
          <a:p>
            <a:pPr>
              <a:buClr>
                <a:srgbClr val="0E779D"/>
              </a:buClr>
            </a:pPr>
            <a:endParaRPr lang="ru-RU" dirty="0"/>
          </a:p>
          <a:p>
            <a:endParaRPr lang="ru-RU" dirty="0"/>
          </a:p>
        </p:txBody>
      </p:sp>
    </p:spTree>
    <p:extLst>
      <p:ext uri="{BB962C8B-B14F-4D97-AF65-F5344CB8AC3E}">
        <p14:creationId xmlns:p14="http://schemas.microsoft.com/office/powerpoint/2010/main" val="1590749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11</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1093569"/>
            <a:ext cx="6319418" cy="778675"/>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Рассмотрение заявок.</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83446" y="1037452"/>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09643" y="1516930"/>
            <a:ext cx="6229350" cy="3416320"/>
          </a:xfrm>
          <a:prstGeom prst="rect">
            <a:avLst/>
          </a:prstGeom>
          <a:noFill/>
        </p:spPr>
        <p:txBody>
          <a:bodyPr wrap="square" rtlCol="0">
            <a:spAutoFit/>
          </a:bodyPr>
          <a:lstStyle/>
          <a:p>
            <a:pPr>
              <a:buClr>
                <a:srgbClr val="0E779D"/>
              </a:buClr>
            </a:pPr>
            <a:r>
              <a:rPr lang="ru-RU" dirty="0"/>
              <a:t>Рассмотрение заявок производится </a:t>
            </a:r>
            <a:r>
              <a:rPr lang="ru-RU" b="1" dirty="0"/>
              <a:t>не позднее 1 рабочего дня </a:t>
            </a:r>
            <a:r>
              <a:rPr lang="ru-RU" b="1" u="sng" dirty="0"/>
              <a:t>со дня, следующего</a:t>
            </a:r>
            <a:r>
              <a:rPr lang="ru-RU" u="sng" dirty="0"/>
              <a:t> </a:t>
            </a:r>
            <a:r>
              <a:rPr lang="ru-RU" dirty="0"/>
              <a:t>за датой окончания подачи заявок.</a:t>
            </a:r>
          </a:p>
          <a:p>
            <a:pPr>
              <a:buClr>
                <a:srgbClr val="0E779D"/>
              </a:buClr>
            </a:pPr>
            <a:r>
              <a:rPr lang="ru-RU" b="1" dirty="0"/>
              <a:t>Заявка отклоняется:</a:t>
            </a:r>
          </a:p>
          <a:p>
            <a:pPr>
              <a:buClr>
                <a:srgbClr val="0E779D"/>
              </a:buClr>
            </a:pPr>
            <a:r>
              <a:rPr lang="ru-RU" dirty="0"/>
              <a:t>Ст. 82.1 ч. 11</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п.1 </a:t>
            </a:r>
            <a:r>
              <a:rPr lang="ru-RU" i="1" dirty="0"/>
              <a:t>Непредоставление информации и документов</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п.2 </a:t>
            </a:r>
            <a:r>
              <a:rPr lang="ru-RU" i="1" dirty="0"/>
              <a:t>Несоответствие требованиям по п.1 ч.1 ст. 31</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п.3 </a:t>
            </a:r>
            <a:r>
              <a:rPr lang="ru-RU" i="1" dirty="0"/>
              <a:t>В соответствии с НПА по ст. 14</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п.4 </a:t>
            </a:r>
            <a:r>
              <a:rPr lang="ru-RU" i="1" dirty="0"/>
              <a:t>Непредоставление документов по ч. 3 и 4 ст. 14 если установлен запрет на иностранные товары</a:t>
            </a:r>
            <a:r>
              <a:rPr lang="ru-RU" dirty="0"/>
              <a:t>.</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 5 </a:t>
            </a:r>
            <a:r>
              <a:rPr lang="ru-RU" i="1" dirty="0"/>
              <a:t>Выявление недостоверной информации в заявке</a:t>
            </a:r>
            <a:r>
              <a:rPr lang="ru-RU" dirty="0"/>
              <a:t>.</a:t>
            </a:r>
          </a:p>
          <a:p>
            <a:pPr>
              <a:buClr>
                <a:srgbClr val="0E779D"/>
              </a:buClr>
            </a:pPr>
            <a:endParaRPr lang="ru-RU" dirty="0"/>
          </a:p>
          <a:p>
            <a:endParaRPr lang="ru-RU" dirty="0"/>
          </a:p>
        </p:txBody>
      </p:sp>
    </p:spTree>
    <p:extLst>
      <p:ext uri="{BB962C8B-B14F-4D97-AF65-F5344CB8AC3E}">
        <p14:creationId xmlns:p14="http://schemas.microsoft.com/office/powerpoint/2010/main" val="1024709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12</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1093569"/>
            <a:ext cx="6319418" cy="778675"/>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Рассмотрение заявок.</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83446" y="1037452"/>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09643" y="1516930"/>
            <a:ext cx="6229350" cy="3139321"/>
          </a:xfrm>
          <a:prstGeom prst="rect">
            <a:avLst/>
          </a:prstGeom>
          <a:noFill/>
        </p:spPr>
        <p:txBody>
          <a:bodyPr wrap="square" rtlCol="0">
            <a:spAutoFit/>
          </a:bodyPr>
          <a:lstStyle/>
          <a:p>
            <a:pPr marL="285750" indent="-285750">
              <a:buClr>
                <a:srgbClr val="0E779D"/>
              </a:buClr>
              <a:buFont typeface="Wingdings" panose="05000000000000000000" pitchFamily="2" charset="2"/>
              <a:buChar char="q"/>
            </a:pPr>
            <a:r>
              <a:rPr lang="ru-RU" dirty="0"/>
              <a:t>Заказчик формирует с использованием электронной площадки протокол подведения итогов.</a:t>
            </a:r>
          </a:p>
          <a:p>
            <a:pPr marL="285750" indent="-285750">
              <a:buClr>
                <a:srgbClr val="0E779D"/>
              </a:buClr>
              <a:buFont typeface="Wingdings" panose="05000000000000000000" pitchFamily="2" charset="2"/>
              <a:buChar char="q"/>
            </a:pPr>
            <a:r>
              <a:rPr lang="ru-RU" dirty="0"/>
              <a:t>Комиссия присваивает каждому не отклонённому участнику  порядковый номер по возрастанию цены.</a:t>
            </a:r>
          </a:p>
          <a:p>
            <a:pPr marL="285750" indent="-285750">
              <a:buClr>
                <a:srgbClr val="0E779D"/>
              </a:buClr>
              <a:buFont typeface="Wingdings" panose="05000000000000000000" pitchFamily="2" charset="2"/>
              <a:buChar char="q"/>
            </a:pPr>
            <a:r>
              <a:rPr lang="ru-RU" dirty="0"/>
              <a:t>Члены комиссии подписывают усиленными электронными подписями протокол.</a:t>
            </a:r>
          </a:p>
          <a:p>
            <a:pPr marL="285750" indent="-285750">
              <a:buClr>
                <a:srgbClr val="0E779D"/>
              </a:buClr>
              <a:buFont typeface="Wingdings" panose="05000000000000000000" pitchFamily="2" charset="2"/>
              <a:buChar char="q"/>
            </a:pPr>
            <a:r>
              <a:rPr lang="ru-RU" dirty="0"/>
              <a:t>Заказчик подписывает указанный протокол и направляет его оператору, который в свою очередь в течение 1 часа размещает его в ЕИС.</a:t>
            </a:r>
          </a:p>
          <a:p>
            <a:pPr>
              <a:buClr>
                <a:srgbClr val="0E779D"/>
              </a:buClr>
            </a:pPr>
            <a:endParaRPr lang="ru-RU" dirty="0"/>
          </a:p>
          <a:p>
            <a:endParaRPr lang="ru-RU" dirty="0"/>
          </a:p>
        </p:txBody>
      </p:sp>
    </p:spTree>
    <p:extLst>
      <p:ext uri="{BB962C8B-B14F-4D97-AF65-F5344CB8AC3E}">
        <p14:creationId xmlns:p14="http://schemas.microsoft.com/office/powerpoint/2010/main" val="626202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13</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67175"/>
            <a:ext cx="6319418" cy="778675"/>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Последствия признания ЗКЭФ не состоявшимся</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215061" y="812738"/>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629070" y="1317422"/>
            <a:ext cx="6229350" cy="1754326"/>
          </a:xfrm>
          <a:prstGeom prst="rect">
            <a:avLst/>
          </a:prstGeom>
          <a:noFill/>
        </p:spPr>
        <p:txBody>
          <a:bodyPr wrap="square" rtlCol="0">
            <a:spAutoFit/>
          </a:bodyPr>
          <a:lstStyle/>
          <a:p>
            <a:pPr marL="285750" indent="-285750">
              <a:buClr>
                <a:srgbClr val="0E779D"/>
              </a:buClr>
              <a:buFont typeface="Wingdings" panose="05000000000000000000" pitchFamily="2" charset="2"/>
              <a:buChar char="q"/>
            </a:pPr>
            <a:r>
              <a:rPr lang="ru-RU" dirty="0"/>
              <a:t>Подана или допущена только 1 заявка – заключение контракта по п. 25 ч.1 ст. 93.</a:t>
            </a:r>
          </a:p>
          <a:p>
            <a:pPr marL="285750" indent="-285750">
              <a:buClr>
                <a:srgbClr val="0E779D"/>
              </a:buClr>
              <a:buFont typeface="Wingdings" panose="05000000000000000000" pitchFamily="2" charset="2"/>
              <a:buChar char="q"/>
            </a:pPr>
            <a:r>
              <a:rPr lang="ru-RU" dirty="0"/>
              <a:t>Не подано ни одной заявки или все заявки отклонены – новая закупка.</a:t>
            </a:r>
          </a:p>
          <a:p>
            <a:pPr>
              <a:buClr>
                <a:srgbClr val="0E779D"/>
              </a:buClr>
            </a:pPr>
            <a:endParaRPr lang="ru-RU" dirty="0"/>
          </a:p>
          <a:p>
            <a:endParaRPr lang="ru-RU" dirty="0"/>
          </a:p>
        </p:txBody>
      </p:sp>
    </p:spTree>
    <p:extLst>
      <p:ext uri="{BB962C8B-B14F-4D97-AF65-F5344CB8AC3E}">
        <p14:creationId xmlns:p14="http://schemas.microsoft.com/office/powerpoint/2010/main" val="3348447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14</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67175"/>
            <a:ext cx="6319418" cy="1055674"/>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Заключение контракта по результатам ЗКЭФ (также для электронных закупок у ЕП)</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215061" y="923764"/>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09643" y="1516930"/>
            <a:ext cx="6229350" cy="3970318"/>
          </a:xfrm>
          <a:prstGeom prst="rect">
            <a:avLst/>
          </a:prstGeom>
          <a:noFill/>
        </p:spPr>
        <p:txBody>
          <a:bodyPr wrap="square" rtlCol="0">
            <a:spAutoFit/>
          </a:bodyPr>
          <a:lstStyle/>
          <a:p>
            <a:pPr marL="285750" indent="-285750">
              <a:buClr>
                <a:srgbClr val="0E779D"/>
              </a:buClr>
              <a:buFont typeface="Wingdings" panose="05000000000000000000" pitchFamily="2" charset="2"/>
              <a:buChar char="q"/>
            </a:pPr>
            <a:r>
              <a:rPr lang="ru-RU" dirty="0"/>
              <a:t>Заказчик формирует и направляет проект контракта победителю в </a:t>
            </a:r>
            <a:r>
              <a:rPr lang="ru-RU" b="1" dirty="0"/>
              <a:t>течение 3х </a:t>
            </a:r>
            <a:r>
              <a:rPr lang="ru-RU" dirty="0"/>
              <a:t>часов с момента публикации в ЕИС протокола подведения итогов.</a:t>
            </a:r>
          </a:p>
          <a:p>
            <a:pPr marL="285750" indent="-285750">
              <a:buClr>
                <a:srgbClr val="0E779D"/>
              </a:buClr>
              <a:buFont typeface="Wingdings" panose="05000000000000000000" pitchFamily="2" charset="2"/>
              <a:buChar char="q"/>
            </a:pPr>
            <a:r>
              <a:rPr lang="ru-RU" dirty="0"/>
              <a:t>Победитель подписывает проект контракта </a:t>
            </a:r>
            <a:r>
              <a:rPr lang="ru-RU" b="1" dirty="0"/>
              <a:t>не позднее рабочего дня, следующего за днем </a:t>
            </a:r>
            <a:r>
              <a:rPr lang="ru-RU" dirty="0"/>
              <a:t>направления проекта контракта на подписание.</a:t>
            </a:r>
          </a:p>
          <a:p>
            <a:pPr marL="285750" indent="-285750">
              <a:buClr>
                <a:srgbClr val="0E779D"/>
              </a:buClr>
              <a:buFont typeface="Wingdings" panose="05000000000000000000" pitchFamily="2" charset="2"/>
              <a:buChar char="q"/>
            </a:pPr>
            <a:r>
              <a:rPr lang="ru-RU" dirty="0"/>
              <a:t>Заказчик подписывает контракт </a:t>
            </a:r>
            <a:r>
              <a:rPr lang="ru-RU" b="1" dirty="0"/>
              <a:t>не позднее рабочего дня, следующего за днем</a:t>
            </a:r>
            <a:r>
              <a:rPr lang="ru-RU" dirty="0"/>
              <a:t> подписания победителем.</a:t>
            </a:r>
          </a:p>
          <a:p>
            <a:pPr marL="285750" indent="-285750">
              <a:buClr>
                <a:srgbClr val="0E779D"/>
              </a:buClr>
              <a:buFont typeface="Wingdings" panose="05000000000000000000" pitchFamily="2" charset="2"/>
              <a:buChar char="q"/>
            </a:pPr>
            <a:r>
              <a:rPr lang="ru-RU" dirty="0"/>
              <a:t>Контракт может быть заключен </a:t>
            </a:r>
            <a:r>
              <a:rPr lang="ru-RU" b="1" dirty="0"/>
              <a:t>не ранее чем через 2 рабочих дня</a:t>
            </a:r>
            <a:r>
              <a:rPr lang="ru-RU" b="1"/>
              <a:t>, следующих </a:t>
            </a:r>
            <a:r>
              <a:rPr lang="ru-RU" b="1" dirty="0"/>
              <a:t>за днем</a:t>
            </a:r>
            <a:r>
              <a:rPr lang="ru-RU" dirty="0"/>
              <a:t> публикации протокола подведения итогов.</a:t>
            </a:r>
          </a:p>
          <a:p>
            <a:pPr marL="285750" indent="-285750">
              <a:buClr>
                <a:srgbClr val="0E779D"/>
              </a:buClr>
              <a:buFont typeface="Wingdings" panose="05000000000000000000" pitchFamily="2" charset="2"/>
              <a:buChar char="q"/>
            </a:pPr>
            <a:r>
              <a:rPr lang="ru-RU" b="1" dirty="0"/>
              <a:t>Участник </a:t>
            </a:r>
            <a:r>
              <a:rPr lang="ru-RU" b="1" u="sng" dirty="0"/>
              <a:t>не вправе</a:t>
            </a:r>
            <a:r>
              <a:rPr lang="ru-RU" b="1" dirty="0"/>
              <a:t> формировать протокол разногласий</a:t>
            </a:r>
            <a:r>
              <a:rPr lang="ru-RU" dirty="0"/>
              <a:t>.</a:t>
            </a:r>
          </a:p>
          <a:p>
            <a:pPr>
              <a:buClr>
                <a:srgbClr val="0E779D"/>
              </a:buClr>
            </a:pPr>
            <a:endParaRPr lang="ru-RU" dirty="0"/>
          </a:p>
          <a:p>
            <a:endParaRPr lang="ru-RU" dirty="0"/>
          </a:p>
        </p:txBody>
      </p:sp>
    </p:spTree>
    <p:extLst>
      <p:ext uri="{BB962C8B-B14F-4D97-AF65-F5344CB8AC3E}">
        <p14:creationId xmlns:p14="http://schemas.microsoft.com/office/powerpoint/2010/main" val="719073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0D466FE2-D293-4CF0-B6F9-73A3264FCFFB}"/>
              </a:ext>
            </a:extLst>
          </p:cNvPr>
          <p:cNvSpPr>
            <a:spLocks noGrp="1"/>
          </p:cNvSpPr>
          <p:nvPr>
            <p:ph type="sldNum" sz="quarter" idx="12"/>
          </p:nvPr>
        </p:nvSpPr>
        <p:spPr/>
        <p:txBody>
          <a:bodyPr/>
          <a:lstStyle/>
          <a:p>
            <a:fld id="{2066355A-084C-D24E-9AD2-7E4FC41EA627}" type="slidenum">
              <a:rPr lang="en-US" smtClean="0"/>
              <a:pPr/>
              <a:t>15</a:t>
            </a:fld>
            <a:endParaRPr lang="en-US" dirty="0"/>
          </a:p>
        </p:txBody>
      </p:sp>
      <p:sp>
        <p:nvSpPr>
          <p:cNvPr id="3" name="TextBox 2">
            <a:extLst>
              <a:ext uri="{FF2B5EF4-FFF2-40B4-BE49-F238E27FC236}">
                <a16:creationId xmlns:a16="http://schemas.microsoft.com/office/drawing/2014/main" id="{D7371E55-EF27-400C-AC49-2089627DA901}"/>
              </a:ext>
            </a:extLst>
          </p:cNvPr>
          <p:cNvSpPr txBox="1"/>
          <p:nvPr/>
        </p:nvSpPr>
        <p:spPr>
          <a:xfrm>
            <a:off x="953589" y="1312817"/>
            <a:ext cx="7262948" cy="1200329"/>
          </a:xfrm>
          <a:prstGeom prst="rect">
            <a:avLst/>
          </a:prstGeom>
          <a:noFill/>
        </p:spPr>
        <p:txBody>
          <a:bodyPr wrap="square" rtlCol="0">
            <a:spAutoFit/>
          </a:bodyPr>
          <a:lstStyle/>
          <a:p>
            <a:pPr algn="ctr"/>
            <a:r>
              <a:rPr lang="ru-RU" sz="3600" dirty="0">
                <a:solidFill>
                  <a:srgbClr val="0E779D"/>
                </a:solidFill>
              </a:rPr>
              <a:t>Закупки у единственного поставщика по пунктам 4 и 5</a:t>
            </a:r>
          </a:p>
        </p:txBody>
      </p:sp>
      <p:pic>
        <p:nvPicPr>
          <p:cNvPr id="5" name="Рисунок 4" descr="Тележка для покупок">
            <a:extLst>
              <a:ext uri="{FF2B5EF4-FFF2-40B4-BE49-F238E27FC236}">
                <a16:creationId xmlns:a16="http://schemas.microsoft.com/office/drawing/2014/main" id="{999B14F6-3E09-4E28-A0A9-03600E3783D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83724" y="2767692"/>
            <a:ext cx="711926" cy="711926"/>
          </a:xfrm>
          <a:prstGeom prst="rect">
            <a:avLst/>
          </a:prstGeom>
        </p:spPr>
      </p:pic>
      <p:pic>
        <p:nvPicPr>
          <p:cNvPr id="7" name="Рисунок 6" descr="Компьютер">
            <a:extLst>
              <a:ext uri="{FF2B5EF4-FFF2-40B4-BE49-F238E27FC236}">
                <a16:creationId xmlns:a16="http://schemas.microsoft.com/office/drawing/2014/main" id="{BF5A7EA4-5FE9-49A2-B22D-9EDB45E83B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15936" y="2276201"/>
            <a:ext cx="1959429" cy="1959429"/>
          </a:xfrm>
          <a:prstGeom prst="rect">
            <a:avLst/>
          </a:prstGeom>
        </p:spPr>
      </p:pic>
    </p:spTree>
    <p:extLst>
      <p:ext uri="{BB962C8B-B14F-4D97-AF65-F5344CB8AC3E}">
        <p14:creationId xmlns:p14="http://schemas.microsoft.com/office/powerpoint/2010/main" val="3649353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16</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Закупки у единственного поставщика по пунктам 4 и 5</a:t>
            </a:r>
          </a:p>
        </p:txBody>
      </p:sp>
      <p:sp>
        <p:nvSpPr>
          <p:cNvPr id="17" name="Прямоугольник 16">
            <a:extLst>
              <a:ext uri="{FF2B5EF4-FFF2-40B4-BE49-F238E27FC236}">
                <a16:creationId xmlns:a16="http://schemas.microsoft.com/office/drawing/2014/main" id="{04D03471-FB3D-4513-B48A-90DA26FBA62A}"/>
              </a:ext>
            </a:extLst>
          </p:cNvPr>
          <p:cNvSpPr/>
          <p:nvPr/>
        </p:nvSpPr>
        <p:spPr>
          <a:xfrm>
            <a:off x="698045" y="1691469"/>
            <a:ext cx="7879839" cy="3200876"/>
          </a:xfrm>
          <a:prstGeom prst="rect">
            <a:avLst/>
          </a:prstGeom>
        </p:spPr>
        <p:txBody>
          <a:bodyPr wrap="square">
            <a:spAutoFit/>
          </a:bodyPr>
          <a:lstStyle/>
          <a:p>
            <a:pPr algn="just">
              <a:spcBef>
                <a:spcPct val="20000"/>
              </a:spcBef>
              <a:spcAft>
                <a:spcPts val="600"/>
              </a:spcAft>
              <a:buClr>
                <a:srgbClr val="008EDF"/>
              </a:buClr>
            </a:pPr>
            <a:r>
              <a:rPr lang="ru-RU" dirty="0"/>
              <a:t>Теперь закупки у единственного поставщика по п.4 и п.5 могут проводиться в </a:t>
            </a:r>
            <a:r>
              <a:rPr lang="ru-RU" b="1" dirty="0"/>
              <a:t>электронной форме </a:t>
            </a:r>
            <a:r>
              <a:rPr lang="ru-RU" dirty="0"/>
              <a:t>на электронных площадках. (ст. 24.1)</a:t>
            </a:r>
          </a:p>
          <a:p>
            <a:pPr algn="just">
              <a:spcBef>
                <a:spcPct val="20000"/>
              </a:spcBef>
              <a:spcAft>
                <a:spcPts val="600"/>
              </a:spcAft>
              <a:buClr>
                <a:srgbClr val="008EDF"/>
              </a:buClr>
            </a:pPr>
            <a:r>
              <a:rPr lang="ru-RU" dirty="0"/>
              <a:t>Такие закупки проводятся на поставку </a:t>
            </a:r>
            <a:r>
              <a:rPr lang="ru-RU" b="1" dirty="0"/>
              <a:t>товара</a:t>
            </a:r>
            <a:r>
              <a:rPr lang="ru-RU" dirty="0"/>
              <a:t> стоимостью не более 3 млн. руб. при это общий годовой лимит по таким пунктам остается прежним:</a:t>
            </a:r>
          </a:p>
          <a:p>
            <a:pPr marL="285750" indent="-285750" algn="just">
              <a:spcBef>
                <a:spcPct val="20000"/>
              </a:spcBef>
              <a:spcAft>
                <a:spcPts val="600"/>
              </a:spcAft>
              <a:buClr>
                <a:srgbClr val="008EDF"/>
              </a:buClr>
              <a:buFontTx/>
              <a:buChar char="-"/>
            </a:pPr>
            <a:r>
              <a:rPr lang="ru-RU" sz="1400" dirty="0">
                <a:cs typeface="Arial" panose="020B0604020202020204" pitchFamily="34" charset="0"/>
              </a:rPr>
              <a:t>Не более 2 млн. руб. или 10% СГОЗ по п. 4</a:t>
            </a:r>
          </a:p>
          <a:p>
            <a:pPr marL="285750" indent="-285750" algn="just">
              <a:spcBef>
                <a:spcPct val="20000"/>
              </a:spcBef>
              <a:spcAft>
                <a:spcPts val="600"/>
              </a:spcAft>
              <a:buClr>
                <a:srgbClr val="008EDF"/>
              </a:buClr>
              <a:buFontTx/>
              <a:buChar char="-"/>
            </a:pPr>
            <a:r>
              <a:rPr lang="ru-RU" sz="1400" dirty="0">
                <a:cs typeface="Arial" panose="020B0604020202020204" pitchFamily="34" charset="0"/>
              </a:rPr>
              <a:t>Не более 5 млн. руб. или 50% СГОЗ по п. 5</a:t>
            </a:r>
            <a:endParaRPr lang="en-US" sz="1400" dirty="0">
              <a:cs typeface="Arial" panose="020B0604020202020204" pitchFamily="34" charset="0"/>
            </a:endParaRPr>
          </a:p>
          <a:p>
            <a:pPr algn="just">
              <a:spcBef>
                <a:spcPct val="20000"/>
              </a:spcBef>
              <a:spcAft>
                <a:spcPts val="600"/>
              </a:spcAft>
              <a:buClr>
                <a:srgbClr val="008EDF"/>
              </a:buClr>
            </a:pPr>
            <a:r>
              <a:rPr lang="ru-RU" sz="1400" dirty="0">
                <a:cs typeface="Arial" panose="020B0604020202020204" pitchFamily="34" charset="0"/>
              </a:rPr>
              <a:t>Для проведения такой закупки – заказчик размещает в ЕИС и на площадке извещение о проведении такой закупки с указанием таких моментов как использование национального режима по ст. 14</a:t>
            </a:r>
            <a:r>
              <a:rPr lang="ru-RU" sz="1400" b="1" dirty="0">
                <a:cs typeface="Arial" panose="020B0604020202020204" pitchFamily="34" charset="0"/>
              </a:rPr>
              <a:t> </a:t>
            </a:r>
            <a:r>
              <a:rPr lang="ru-RU" sz="1400" dirty="0">
                <a:cs typeface="Arial" panose="020B0604020202020204" pitchFamily="34" charset="0"/>
              </a:rPr>
              <a:t>и прикладывает проект контракта. Требования к поставляемому товару устанавливаются с использованием характеристик представленных в каталоге товаров, работ или услуг. (1-3, 5, 8-12 ст. 42), </a:t>
            </a:r>
            <a:r>
              <a:rPr lang="ru-RU" sz="1400" dirty="0">
                <a:solidFill>
                  <a:srgbClr val="FF0000"/>
                </a:solidFill>
                <a:cs typeface="Arial" panose="020B0604020202020204" pitchFamily="34" charset="0"/>
              </a:rPr>
              <a:t>а также срок поставки, исчисляемый в календарных днях</a:t>
            </a:r>
            <a:r>
              <a:rPr lang="ru-RU" sz="1400" dirty="0">
                <a:cs typeface="Arial" panose="020B0604020202020204" pitchFamily="34" charset="0"/>
              </a:rPr>
              <a:t>.</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51831" y="1618858"/>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9" name="Стрелка: шеврон 8">
            <a:extLst>
              <a:ext uri="{FF2B5EF4-FFF2-40B4-BE49-F238E27FC236}">
                <a16:creationId xmlns:a16="http://schemas.microsoft.com/office/drawing/2014/main" id="{DFA7C404-6C58-4643-BBD5-CCBA2322D186}"/>
              </a:ext>
            </a:extLst>
          </p:cNvPr>
          <p:cNvSpPr/>
          <p:nvPr/>
        </p:nvSpPr>
        <p:spPr>
          <a:xfrm>
            <a:off x="151831" y="2406399"/>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10" name="Стрелка: шеврон 9">
            <a:extLst>
              <a:ext uri="{FF2B5EF4-FFF2-40B4-BE49-F238E27FC236}">
                <a16:creationId xmlns:a16="http://schemas.microsoft.com/office/drawing/2014/main" id="{E0822D57-21F7-4994-89EA-89A622D0CECC}"/>
              </a:ext>
            </a:extLst>
          </p:cNvPr>
          <p:cNvSpPr/>
          <p:nvPr/>
        </p:nvSpPr>
        <p:spPr>
          <a:xfrm>
            <a:off x="151831" y="3790544"/>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Tree>
    <p:extLst>
      <p:ext uri="{BB962C8B-B14F-4D97-AF65-F5344CB8AC3E}">
        <p14:creationId xmlns:p14="http://schemas.microsoft.com/office/powerpoint/2010/main" val="2403277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17</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Закупки у единственного поставщика по пунктам 4 и 5</a:t>
            </a:r>
          </a:p>
        </p:txBody>
      </p:sp>
      <p:sp>
        <p:nvSpPr>
          <p:cNvPr id="17" name="Прямоугольник 16">
            <a:extLst>
              <a:ext uri="{FF2B5EF4-FFF2-40B4-BE49-F238E27FC236}">
                <a16:creationId xmlns:a16="http://schemas.microsoft.com/office/drawing/2014/main" id="{04D03471-FB3D-4513-B48A-90DA26FBA62A}"/>
              </a:ext>
            </a:extLst>
          </p:cNvPr>
          <p:cNvSpPr/>
          <p:nvPr/>
        </p:nvSpPr>
        <p:spPr>
          <a:xfrm>
            <a:off x="698045" y="1327257"/>
            <a:ext cx="7879839" cy="4016484"/>
          </a:xfrm>
          <a:prstGeom prst="rect">
            <a:avLst/>
          </a:prstGeom>
        </p:spPr>
        <p:txBody>
          <a:bodyPr wrap="square">
            <a:spAutoFit/>
          </a:bodyPr>
          <a:lstStyle/>
          <a:p>
            <a:pPr algn="just">
              <a:spcBef>
                <a:spcPct val="20000"/>
              </a:spcBef>
              <a:spcAft>
                <a:spcPts val="600"/>
              </a:spcAft>
              <a:buClr>
                <a:srgbClr val="008EDF"/>
              </a:buClr>
            </a:pPr>
            <a:r>
              <a:rPr lang="ru-RU" dirty="0"/>
              <a:t>В течении часа с момента публикации извещения оператор электронной площадки на которой проводится закупка находит не более 5 и не менее 2-х предварительных предложений участников размещенных заранее на данной площадке и удовлетворяющим требованиям заказчика и предлагающие наименьшие цены.</a:t>
            </a:r>
          </a:p>
          <a:p>
            <a:pPr algn="just">
              <a:spcBef>
                <a:spcPct val="20000"/>
              </a:spcBef>
              <a:spcAft>
                <a:spcPts val="600"/>
              </a:spcAft>
              <a:buClr>
                <a:srgbClr val="008EDF"/>
              </a:buClr>
            </a:pPr>
            <a:r>
              <a:rPr lang="ru-RU" dirty="0"/>
              <a:t>Заказчик (без комиссии)</a:t>
            </a:r>
            <a:r>
              <a:rPr lang="en-US" dirty="0"/>
              <a:t> </a:t>
            </a:r>
            <a:r>
              <a:rPr lang="ru-RU" dirty="0"/>
              <a:t>рассматривает поступившие предложения на предмет их соответствия извещению и требованиям закона и присваивает не отстраненным участникам порядковые номера.</a:t>
            </a:r>
            <a:r>
              <a:rPr lang="en-US" dirty="0"/>
              <a:t> </a:t>
            </a:r>
            <a:r>
              <a:rPr lang="ru-RU" b="1" dirty="0"/>
              <a:t>Протокол формируется в электронной форме с использованием средств электронной площадки</a:t>
            </a:r>
            <a:r>
              <a:rPr lang="ru-RU" dirty="0"/>
              <a:t>.</a:t>
            </a:r>
          </a:p>
          <a:p>
            <a:pPr algn="just">
              <a:spcBef>
                <a:spcPct val="20000"/>
              </a:spcBef>
              <a:spcAft>
                <a:spcPts val="600"/>
              </a:spcAft>
              <a:buClr>
                <a:srgbClr val="008EDF"/>
              </a:buClr>
            </a:pPr>
            <a:r>
              <a:rPr lang="ru-RU" b="1" dirty="0"/>
              <a:t>Контракт заключается</a:t>
            </a:r>
            <a:r>
              <a:rPr lang="ru-RU" dirty="0"/>
              <a:t> с участником закупки, которому присвоен первый номер </a:t>
            </a:r>
            <a:r>
              <a:rPr lang="ru-RU" b="1" dirty="0">
                <a:solidFill>
                  <a:srgbClr val="FF0000"/>
                </a:solidFill>
              </a:rPr>
              <a:t>в порядке и в сроки заключения контракта по результатам запроса котировок в электронной форме (по новым правилам).</a:t>
            </a:r>
          </a:p>
          <a:p>
            <a:pPr algn="just">
              <a:spcBef>
                <a:spcPct val="20000"/>
              </a:spcBef>
              <a:spcAft>
                <a:spcPts val="600"/>
              </a:spcAft>
              <a:buClr>
                <a:srgbClr val="008EDF"/>
              </a:buClr>
            </a:pPr>
            <a:endParaRPr lang="ru-RU" sz="1400" dirty="0">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79418" y="1339297"/>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9" name="Стрелка: шеврон 8">
            <a:extLst>
              <a:ext uri="{FF2B5EF4-FFF2-40B4-BE49-F238E27FC236}">
                <a16:creationId xmlns:a16="http://schemas.microsoft.com/office/drawing/2014/main" id="{BD387816-D564-4A7A-B3AA-E5266F516BE6}"/>
              </a:ext>
            </a:extLst>
          </p:cNvPr>
          <p:cNvSpPr/>
          <p:nvPr/>
        </p:nvSpPr>
        <p:spPr>
          <a:xfrm>
            <a:off x="179418" y="2851311"/>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10" name="Стрелка: шеврон 9">
            <a:extLst>
              <a:ext uri="{FF2B5EF4-FFF2-40B4-BE49-F238E27FC236}">
                <a16:creationId xmlns:a16="http://schemas.microsoft.com/office/drawing/2014/main" id="{260DECCA-510D-47FF-B9F6-2A6EB039A8E3}"/>
              </a:ext>
            </a:extLst>
          </p:cNvPr>
          <p:cNvSpPr/>
          <p:nvPr/>
        </p:nvSpPr>
        <p:spPr>
          <a:xfrm>
            <a:off x="179418" y="3851446"/>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Tree>
    <p:extLst>
      <p:ext uri="{BB962C8B-B14F-4D97-AF65-F5344CB8AC3E}">
        <p14:creationId xmlns:p14="http://schemas.microsoft.com/office/powerpoint/2010/main" val="1129421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18</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597455" y="779222"/>
            <a:ext cx="6319418" cy="778675"/>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Рассмотрение заявок.</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47368" y="644203"/>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585976" y="1168559"/>
            <a:ext cx="6229350" cy="3970318"/>
          </a:xfrm>
          <a:prstGeom prst="rect">
            <a:avLst/>
          </a:prstGeom>
          <a:noFill/>
        </p:spPr>
        <p:txBody>
          <a:bodyPr wrap="square" rtlCol="0">
            <a:spAutoFit/>
          </a:bodyPr>
          <a:lstStyle/>
          <a:p>
            <a:pPr>
              <a:buClr>
                <a:srgbClr val="0E779D"/>
              </a:buClr>
            </a:pPr>
            <a:r>
              <a:rPr lang="ru-RU" b="1" dirty="0"/>
              <a:t>Заявка отклоняется:</a:t>
            </a:r>
          </a:p>
          <a:p>
            <a:pPr>
              <a:buClr>
                <a:srgbClr val="0E779D"/>
              </a:buClr>
            </a:pPr>
            <a:r>
              <a:rPr lang="ru-RU" b="1" dirty="0" err="1"/>
              <a:t>пп</a:t>
            </a:r>
            <a:r>
              <a:rPr lang="ru-RU" b="1" dirty="0"/>
              <a:t>. а п. 6 ч. 12 ст. 93 - </a:t>
            </a:r>
            <a:r>
              <a:rPr lang="ru-RU" i="1" dirty="0"/>
              <a:t>непредставление информации и документов, предусмотренных подпунктом "в" пункта 5 настоящей части, несоответствия таких информации и документов требованиям, установленным в извещении об осуществлении закупки</a:t>
            </a:r>
          </a:p>
          <a:p>
            <a:pPr>
              <a:buClr>
                <a:srgbClr val="0E779D"/>
              </a:buClr>
            </a:pPr>
            <a:r>
              <a:rPr lang="ru-RU" dirty="0"/>
              <a:t>Ст. 82.1 ч. 11</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п.2 </a:t>
            </a:r>
            <a:r>
              <a:rPr lang="ru-RU" i="1" dirty="0"/>
              <a:t>Несоответствие требованиям по п.1 ч.1 ст. 31</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п.3 </a:t>
            </a:r>
            <a:r>
              <a:rPr lang="ru-RU" i="1" dirty="0"/>
              <a:t>В соответствии с НПА по ст. 14</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п.4 </a:t>
            </a:r>
            <a:r>
              <a:rPr lang="ru-RU" i="1" dirty="0"/>
              <a:t>Непредоставление документов по ч. 3 и 4 ст. 14 если установлен запрет на иностранные товары</a:t>
            </a:r>
            <a:r>
              <a:rPr lang="ru-RU" dirty="0"/>
              <a:t>.</a:t>
            </a:r>
          </a:p>
          <a:p>
            <a:pPr marL="285750" indent="-285750">
              <a:buClr>
                <a:srgbClr val="0E779D"/>
              </a:buClr>
              <a:buBlip>
                <a:blip r:embed="rId4">
                  <a:extLst>
                    <a:ext uri="{96DAC541-7B7A-43D3-8B79-37D633B846F1}">
                      <asvg:svgBlip xmlns:asvg="http://schemas.microsoft.com/office/drawing/2016/SVG/main" r:embed="rId5"/>
                    </a:ext>
                  </a:extLst>
                </a:blip>
              </a:buBlip>
            </a:pPr>
            <a:r>
              <a:rPr lang="ru-RU" dirty="0"/>
              <a:t>п. 5 </a:t>
            </a:r>
            <a:r>
              <a:rPr lang="ru-RU" i="1" dirty="0"/>
              <a:t>Выявление недостоверной информации в заявке</a:t>
            </a:r>
            <a:r>
              <a:rPr lang="ru-RU" dirty="0"/>
              <a:t>.</a:t>
            </a:r>
          </a:p>
          <a:p>
            <a:pPr>
              <a:buClr>
                <a:srgbClr val="0E779D"/>
              </a:buClr>
            </a:pPr>
            <a:endParaRPr lang="ru-RU" dirty="0"/>
          </a:p>
          <a:p>
            <a:endParaRPr lang="ru-RU" dirty="0"/>
          </a:p>
        </p:txBody>
      </p:sp>
    </p:spTree>
    <p:extLst>
      <p:ext uri="{BB962C8B-B14F-4D97-AF65-F5344CB8AC3E}">
        <p14:creationId xmlns:p14="http://schemas.microsoft.com/office/powerpoint/2010/main" val="3146865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19</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Закупки у единственного поставщика по пунктам 4 и 5</a:t>
            </a:r>
          </a:p>
        </p:txBody>
      </p:sp>
      <p:sp>
        <p:nvSpPr>
          <p:cNvPr id="17" name="Прямоугольник 16">
            <a:extLst>
              <a:ext uri="{FF2B5EF4-FFF2-40B4-BE49-F238E27FC236}">
                <a16:creationId xmlns:a16="http://schemas.microsoft.com/office/drawing/2014/main" id="{04D03471-FB3D-4513-B48A-90DA26FBA62A}"/>
              </a:ext>
            </a:extLst>
          </p:cNvPr>
          <p:cNvSpPr/>
          <p:nvPr/>
        </p:nvSpPr>
        <p:spPr>
          <a:xfrm>
            <a:off x="698045" y="1327257"/>
            <a:ext cx="7879839" cy="1443472"/>
          </a:xfrm>
          <a:prstGeom prst="rect">
            <a:avLst/>
          </a:prstGeom>
        </p:spPr>
        <p:txBody>
          <a:bodyPr wrap="square">
            <a:spAutoFit/>
          </a:bodyPr>
          <a:lstStyle/>
          <a:p>
            <a:pPr algn="just">
              <a:spcBef>
                <a:spcPct val="20000"/>
              </a:spcBef>
              <a:spcAft>
                <a:spcPts val="600"/>
              </a:spcAft>
              <a:buClr>
                <a:srgbClr val="008EDF"/>
              </a:buClr>
            </a:pPr>
            <a:r>
              <a:rPr lang="ru-RU" dirty="0"/>
              <a:t>Участники таких закупок формируют предварительное предложение о товаре на электронной площадке с использованием характеристик товара из каталога ТРУ.</a:t>
            </a:r>
          </a:p>
          <a:p>
            <a:pPr algn="just">
              <a:spcBef>
                <a:spcPct val="20000"/>
              </a:spcBef>
              <a:spcAft>
                <a:spcPts val="600"/>
              </a:spcAft>
              <a:buClr>
                <a:srgbClr val="008EDF"/>
              </a:buClr>
            </a:pPr>
            <a:r>
              <a:rPr lang="ru-RU" sz="2400" dirty="0"/>
              <a:t>Предварительное предложение должно содержать:</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250986" y="2292189"/>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11BBDB62-77A3-47D7-96FF-79A9B04BB7DB}"/>
              </a:ext>
            </a:extLst>
          </p:cNvPr>
          <p:cNvSpPr txBox="1"/>
          <p:nvPr/>
        </p:nvSpPr>
        <p:spPr>
          <a:xfrm>
            <a:off x="790303" y="2704011"/>
            <a:ext cx="2945674" cy="1655838"/>
          </a:xfrm>
          <a:prstGeom prst="rect">
            <a:avLst/>
          </a:prstGeom>
          <a:noFill/>
        </p:spPr>
        <p:txBody>
          <a:bodyPr wrap="square" rtlCol="0">
            <a:spAutoFit/>
          </a:bodyPr>
          <a:lstStyle/>
          <a:p>
            <a:pPr marL="171450" indent="-171450" algn="just">
              <a:spcBef>
                <a:spcPct val="20000"/>
              </a:spcBef>
              <a:spcAft>
                <a:spcPts val="600"/>
              </a:spcAft>
              <a:buClr>
                <a:srgbClr val="00B050"/>
              </a:buClr>
              <a:buFont typeface="Wingdings" panose="05000000000000000000" pitchFamily="2" charset="2"/>
              <a:buChar char="ü"/>
            </a:pPr>
            <a:r>
              <a:rPr lang="ru-RU" sz="1200" dirty="0"/>
              <a:t>Товар и его характеристики в соответствии с КТРУ</a:t>
            </a:r>
          </a:p>
          <a:p>
            <a:pPr marL="171450" indent="-171450" algn="just">
              <a:spcBef>
                <a:spcPct val="20000"/>
              </a:spcBef>
              <a:spcAft>
                <a:spcPts val="600"/>
              </a:spcAft>
              <a:buClr>
                <a:srgbClr val="00B050"/>
              </a:buClr>
              <a:buFont typeface="Wingdings" panose="05000000000000000000" pitchFamily="2" charset="2"/>
              <a:buChar char="ü"/>
            </a:pPr>
            <a:r>
              <a:rPr lang="ru-RU" sz="1200" dirty="0"/>
              <a:t>Максимальное количество товара</a:t>
            </a:r>
          </a:p>
          <a:p>
            <a:pPr marL="171450" indent="-171450" algn="just">
              <a:spcBef>
                <a:spcPct val="20000"/>
              </a:spcBef>
              <a:spcAft>
                <a:spcPts val="600"/>
              </a:spcAft>
              <a:buClr>
                <a:srgbClr val="00B050"/>
              </a:buClr>
              <a:buFont typeface="Wingdings" panose="05000000000000000000" pitchFamily="2" charset="2"/>
              <a:buChar char="ü"/>
            </a:pPr>
            <a:r>
              <a:rPr lang="ru-RU" sz="1200" dirty="0"/>
              <a:t>Стоимость за единицу</a:t>
            </a:r>
          </a:p>
          <a:p>
            <a:pPr marL="171450" indent="-171450" algn="just">
              <a:spcBef>
                <a:spcPct val="20000"/>
              </a:spcBef>
              <a:spcAft>
                <a:spcPts val="600"/>
              </a:spcAft>
              <a:buClr>
                <a:srgbClr val="00B050"/>
              </a:buClr>
              <a:buFont typeface="Wingdings" panose="05000000000000000000" pitchFamily="2" charset="2"/>
              <a:buChar char="ü"/>
            </a:pPr>
            <a:r>
              <a:rPr lang="ru-RU" sz="1200" dirty="0"/>
              <a:t>Регион поставки</a:t>
            </a:r>
          </a:p>
          <a:p>
            <a:pPr marL="171450" indent="-171450" algn="just">
              <a:spcBef>
                <a:spcPct val="20000"/>
              </a:spcBef>
              <a:spcAft>
                <a:spcPts val="600"/>
              </a:spcAft>
              <a:buClr>
                <a:srgbClr val="00B050"/>
              </a:buClr>
              <a:buFont typeface="Wingdings" panose="05000000000000000000" pitchFamily="2" charset="2"/>
              <a:buChar char="ü"/>
            </a:pPr>
            <a:r>
              <a:rPr lang="ru-RU" sz="1200" dirty="0"/>
              <a:t>Страну происхождения</a:t>
            </a:r>
          </a:p>
        </p:txBody>
      </p:sp>
      <p:sp>
        <p:nvSpPr>
          <p:cNvPr id="11" name="TextBox 10">
            <a:extLst>
              <a:ext uri="{FF2B5EF4-FFF2-40B4-BE49-F238E27FC236}">
                <a16:creationId xmlns:a16="http://schemas.microsoft.com/office/drawing/2014/main" id="{55EA3261-2A6C-4F12-BE26-E90F4276F5A8}"/>
              </a:ext>
            </a:extLst>
          </p:cNvPr>
          <p:cNvSpPr txBox="1"/>
          <p:nvPr/>
        </p:nvSpPr>
        <p:spPr>
          <a:xfrm>
            <a:off x="5077544" y="2704011"/>
            <a:ext cx="2945674" cy="2471446"/>
          </a:xfrm>
          <a:prstGeom prst="rect">
            <a:avLst/>
          </a:prstGeom>
          <a:noFill/>
        </p:spPr>
        <p:txBody>
          <a:bodyPr wrap="square" rtlCol="0">
            <a:spAutoFit/>
          </a:bodyPr>
          <a:lstStyle/>
          <a:p>
            <a:pPr marL="171450" indent="-171450" algn="just">
              <a:spcBef>
                <a:spcPct val="20000"/>
              </a:spcBef>
              <a:spcAft>
                <a:spcPts val="600"/>
              </a:spcAft>
              <a:buClr>
                <a:srgbClr val="00B050"/>
              </a:buClr>
              <a:buFont typeface="Wingdings" panose="05000000000000000000" pitchFamily="2" charset="2"/>
              <a:buChar char="ü"/>
            </a:pPr>
            <a:r>
              <a:rPr lang="ru-RU" sz="1200" dirty="0"/>
              <a:t>Документы подтверждающие страну происхождения по ст. 14 (если требуется)</a:t>
            </a:r>
          </a:p>
          <a:p>
            <a:pPr marL="171450" indent="-171450" algn="just">
              <a:spcBef>
                <a:spcPct val="20000"/>
              </a:spcBef>
              <a:spcAft>
                <a:spcPts val="600"/>
              </a:spcAft>
              <a:buClr>
                <a:srgbClr val="00B050"/>
              </a:buClr>
              <a:buFont typeface="Wingdings" panose="05000000000000000000" pitchFamily="2" charset="2"/>
              <a:buChar char="ü"/>
            </a:pPr>
            <a:r>
              <a:rPr lang="ru-RU" sz="1200" dirty="0"/>
              <a:t>Срок действия данного предложения (не более месяца)</a:t>
            </a:r>
          </a:p>
          <a:p>
            <a:pPr marL="171450" indent="-171450" algn="just">
              <a:spcBef>
                <a:spcPct val="20000"/>
              </a:spcBef>
              <a:spcAft>
                <a:spcPts val="600"/>
              </a:spcAft>
              <a:buClr>
                <a:srgbClr val="00B050"/>
              </a:buClr>
              <a:buFont typeface="Wingdings" panose="05000000000000000000" pitchFamily="2" charset="2"/>
              <a:buChar char="ü"/>
            </a:pPr>
            <a:r>
              <a:rPr lang="ru-RU" sz="1200" dirty="0"/>
              <a:t>Согласие</a:t>
            </a:r>
          </a:p>
          <a:p>
            <a:pPr marL="171450" indent="-171450" algn="just">
              <a:spcBef>
                <a:spcPct val="20000"/>
              </a:spcBef>
              <a:spcAft>
                <a:spcPts val="600"/>
              </a:spcAft>
              <a:buClr>
                <a:srgbClr val="00B050"/>
              </a:buClr>
              <a:buFont typeface="Wingdings" panose="05000000000000000000" pitchFamily="2" charset="2"/>
              <a:buChar char="ü"/>
            </a:pPr>
            <a:r>
              <a:rPr lang="ru-RU" sz="1200" dirty="0"/>
              <a:t>Документы по п.1 ч.1 ст. 31</a:t>
            </a:r>
          </a:p>
          <a:p>
            <a:pPr marL="171450" indent="-171450" algn="just">
              <a:spcBef>
                <a:spcPct val="20000"/>
              </a:spcBef>
              <a:spcAft>
                <a:spcPts val="600"/>
              </a:spcAft>
              <a:buClr>
                <a:srgbClr val="00B050"/>
              </a:buClr>
              <a:buFont typeface="Wingdings" panose="05000000000000000000" pitchFamily="2" charset="2"/>
              <a:buChar char="ü"/>
            </a:pPr>
            <a:r>
              <a:rPr lang="ru-RU" sz="1200" dirty="0"/>
              <a:t>Декларация о соответствии 3 - 5, 7 - 9, 11 ч. 1 ст. 31</a:t>
            </a:r>
          </a:p>
          <a:p>
            <a:endParaRPr lang="ru-RU" sz="1200" dirty="0"/>
          </a:p>
        </p:txBody>
      </p:sp>
    </p:spTree>
    <p:extLst>
      <p:ext uri="{BB962C8B-B14F-4D97-AF65-F5344CB8AC3E}">
        <p14:creationId xmlns:p14="http://schemas.microsoft.com/office/powerpoint/2010/main" val="3627424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2C7B01E-747B-4A67-9067-CB6BC3299F61}"/>
              </a:ext>
            </a:extLst>
          </p:cNvPr>
          <p:cNvSpPr>
            <a:spLocks noGrp="1"/>
          </p:cNvSpPr>
          <p:nvPr>
            <p:ph type="sldNum" sz="quarter" idx="12"/>
          </p:nvPr>
        </p:nvSpPr>
        <p:spPr/>
        <p:txBody>
          <a:bodyPr/>
          <a:lstStyle/>
          <a:p>
            <a:fld id="{2066355A-084C-D24E-9AD2-7E4FC41EA627}" type="slidenum">
              <a:rPr lang="en-US" smtClean="0"/>
              <a:pPr/>
              <a:t>2</a:t>
            </a:fld>
            <a:endParaRPr lang="en-US" dirty="0"/>
          </a:p>
        </p:txBody>
      </p:sp>
      <p:sp>
        <p:nvSpPr>
          <p:cNvPr id="3" name="Прямоугольник 2">
            <a:extLst>
              <a:ext uri="{FF2B5EF4-FFF2-40B4-BE49-F238E27FC236}">
                <a16:creationId xmlns:a16="http://schemas.microsoft.com/office/drawing/2014/main" id="{1B097E8C-CD8B-4465-83E5-577E39E52898}"/>
              </a:ext>
            </a:extLst>
          </p:cNvPr>
          <p:cNvSpPr/>
          <p:nvPr/>
        </p:nvSpPr>
        <p:spPr>
          <a:xfrm>
            <a:off x="358836" y="175999"/>
            <a:ext cx="7378946" cy="3973395"/>
          </a:xfrm>
          <a:prstGeom prst="rect">
            <a:avLst/>
          </a:prstGeom>
        </p:spPr>
        <p:txBody>
          <a:bodyPr wrap="square" anchor="t">
            <a:spAutoFit/>
          </a:bodyPr>
          <a:lstStyle/>
          <a:p>
            <a:pPr lvl="0">
              <a:spcBef>
                <a:spcPct val="20000"/>
              </a:spcBef>
              <a:spcAft>
                <a:spcPts val="600"/>
              </a:spcAft>
            </a:pPr>
            <a:r>
              <a:rPr lang="ru-RU" sz="2800" b="1" dirty="0">
                <a:effectLst>
                  <a:outerShdw blurRad="38100" dist="38100" dir="2700000" algn="tl">
                    <a:srgbClr val="000000">
                      <a:alpha val="43137"/>
                    </a:srgbClr>
                  </a:outerShdw>
                </a:effectLst>
                <a:cs typeface="Arial" panose="020B0604020202020204" pitchFamily="34" charset="0"/>
              </a:rPr>
              <a:t>2020 год – перечень изменений:</a:t>
            </a:r>
          </a:p>
          <a:p>
            <a:pPr marL="457200" lvl="0" indent="-457200">
              <a:spcBef>
                <a:spcPct val="20000"/>
              </a:spcBef>
              <a:spcAft>
                <a:spcPts val="600"/>
              </a:spcAft>
              <a:buAutoNum type="arabicPeriod"/>
            </a:pPr>
            <a:endParaRPr lang="ru-RU" sz="1400" b="1" dirty="0">
              <a:solidFill>
                <a:srgbClr val="0E779D"/>
              </a:solidFill>
              <a:cs typeface="Arial" panose="020B0604020202020204" pitchFamily="34" charset="0"/>
            </a:endParaRPr>
          </a:p>
          <a:p>
            <a:pPr marL="457200" lvl="0" indent="-457200">
              <a:spcBef>
                <a:spcPct val="20000"/>
              </a:spcBef>
              <a:spcAft>
                <a:spcPts val="600"/>
              </a:spcAft>
              <a:buAutoNum type="arabicPeriod"/>
            </a:pPr>
            <a:r>
              <a:rPr lang="ru-RU" sz="1400" b="1" dirty="0">
                <a:solidFill>
                  <a:srgbClr val="0E779D"/>
                </a:solidFill>
                <a:cs typeface="Arial" panose="020B0604020202020204" pitchFamily="34" charset="0"/>
              </a:rPr>
              <a:t>449-ФЗ от 27.12.2019 – большой пакет поправок в 44-ФЗ</a:t>
            </a:r>
          </a:p>
          <a:p>
            <a:pPr marL="514350" lvl="0" indent="-514350">
              <a:spcBef>
                <a:spcPct val="20000"/>
              </a:spcBef>
              <a:spcAft>
                <a:spcPts val="600"/>
              </a:spcAft>
              <a:buAutoNum type="arabicPeriod"/>
            </a:pPr>
            <a:r>
              <a:rPr lang="ru-RU" sz="1400" b="1" dirty="0">
                <a:solidFill>
                  <a:srgbClr val="0E779D"/>
                </a:solidFill>
                <a:cs typeface="Arial" panose="020B0604020202020204" pitchFamily="34" charset="0"/>
              </a:rPr>
              <a:t>469-ФЗ от 27.12.2019 – работа с банковскими гарантиями при банкротстве</a:t>
            </a:r>
          </a:p>
          <a:p>
            <a:pPr marL="514350" lvl="0" indent="-514350">
              <a:spcBef>
                <a:spcPct val="20000"/>
              </a:spcBef>
              <a:spcAft>
                <a:spcPts val="600"/>
              </a:spcAft>
              <a:buAutoNum type="arabicPeriod"/>
            </a:pPr>
            <a:r>
              <a:rPr lang="ru-RU" sz="1400" b="1" dirty="0">
                <a:solidFill>
                  <a:srgbClr val="0E779D"/>
                </a:solidFill>
                <a:cs typeface="Arial" panose="020B0604020202020204" pitchFamily="34" charset="0"/>
              </a:rPr>
              <a:t>27-ФЗ от 27.02.2020 – голосование вывели из 44-ФЗ до конца 2020 года</a:t>
            </a:r>
          </a:p>
          <a:p>
            <a:pPr marL="514350" indent="-514350">
              <a:spcBef>
                <a:spcPct val="20000"/>
              </a:spcBef>
              <a:spcAft>
                <a:spcPts val="600"/>
              </a:spcAft>
              <a:buAutoNum type="arabicPeriod"/>
            </a:pPr>
            <a:r>
              <a:rPr lang="ru-RU" sz="1400" b="1" dirty="0">
                <a:solidFill>
                  <a:srgbClr val="0E779D"/>
                </a:solidFill>
                <a:cs typeface="Arial" panose="020B0604020202020204" pitchFamily="34" charset="0"/>
              </a:rPr>
              <a:t>98-ФЗ от 01.04.2020 – антикризисные правки в 44-ФЗ</a:t>
            </a:r>
          </a:p>
          <a:p>
            <a:pPr marL="514350" indent="-514350">
              <a:spcBef>
                <a:spcPct val="20000"/>
              </a:spcBef>
              <a:spcAft>
                <a:spcPts val="600"/>
              </a:spcAft>
              <a:buAutoNum type="arabicPeriod"/>
            </a:pPr>
            <a:r>
              <a:rPr lang="ru-RU" sz="1400" b="1" dirty="0">
                <a:solidFill>
                  <a:srgbClr val="0E779D"/>
                </a:solidFill>
                <a:cs typeface="Arial" panose="020B0604020202020204" pitchFamily="34" charset="0"/>
              </a:rPr>
              <a:t>107-ФЗ от 04.04.2020 – некоторые закупки Крыма и Севастополя можно провести не по 44-ФЗ</a:t>
            </a:r>
          </a:p>
          <a:p>
            <a:pPr marL="514350" indent="-514350">
              <a:spcBef>
                <a:spcPct val="20000"/>
              </a:spcBef>
              <a:spcAft>
                <a:spcPts val="600"/>
              </a:spcAft>
              <a:buAutoNum type="arabicPeriod"/>
            </a:pPr>
            <a:r>
              <a:rPr lang="ru-RU" sz="1400" b="1" dirty="0">
                <a:solidFill>
                  <a:srgbClr val="0E779D"/>
                </a:solidFill>
                <a:cs typeface="Arial" panose="020B0604020202020204" pitchFamily="34" charset="0"/>
              </a:rPr>
              <a:t>124-ФЗ от 24.04.2020 – ряд правок в 44-ФЗ и 449-ФЗ</a:t>
            </a:r>
          </a:p>
          <a:p>
            <a:pPr marL="514350" indent="-514350">
              <a:spcBef>
                <a:spcPct val="20000"/>
              </a:spcBef>
              <a:spcAft>
                <a:spcPts val="600"/>
              </a:spcAft>
              <a:buAutoNum type="arabicPeriod"/>
            </a:pPr>
            <a:r>
              <a:rPr lang="ru-RU" sz="1400" b="1" dirty="0">
                <a:solidFill>
                  <a:srgbClr val="0E779D"/>
                </a:solidFill>
                <a:cs typeface="Arial" panose="020B0604020202020204" pitchFamily="34" charset="0"/>
              </a:rPr>
              <a:t>180-ФЗ от 08.06.2020 – изменение п. 6 ч. 1 ст. 93</a:t>
            </a:r>
          </a:p>
          <a:p>
            <a:pPr marL="514350" indent="-514350">
              <a:spcBef>
                <a:spcPct val="20000"/>
              </a:spcBef>
              <a:spcAft>
                <a:spcPts val="600"/>
              </a:spcAft>
              <a:buAutoNum type="arabicPeriod"/>
            </a:pPr>
            <a:r>
              <a:rPr lang="ru-RU" sz="1400" b="1" dirty="0">
                <a:solidFill>
                  <a:srgbClr val="0E779D"/>
                </a:solidFill>
                <a:cs typeface="Arial" panose="020B0604020202020204" pitchFamily="34" charset="0"/>
              </a:rPr>
              <a:t>249-ФЗ от 31.07.2020 – квота на закупки товаров Российского производства, Открытый конкурс на стройку без рассмотрения 1х частей заявок и переторжки</a:t>
            </a:r>
          </a:p>
        </p:txBody>
      </p:sp>
    </p:spTree>
    <p:extLst>
      <p:ext uri="{BB962C8B-B14F-4D97-AF65-F5344CB8AC3E}">
        <p14:creationId xmlns:p14="http://schemas.microsoft.com/office/powerpoint/2010/main" val="171302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20</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Изменения 124-ФЗ от 24.04.2020</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250986" y="2292189"/>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11BBDB62-77A3-47D7-96FF-79A9B04BB7DB}"/>
              </a:ext>
            </a:extLst>
          </p:cNvPr>
          <p:cNvSpPr txBox="1"/>
          <p:nvPr/>
        </p:nvSpPr>
        <p:spPr>
          <a:xfrm>
            <a:off x="664994" y="1464270"/>
            <a:ext cx="7905981" cy="3259354"/>
          </a:xfrm>
          <a:prstGeom prst="rect">
            <a:avLst/>
          </a:prstGeom>
          <a:noFill/>
        </p:spPr>
        <p:txBody>
          <a:bodyPr wrap="square" rtlCol="0">
            <a:spAutoFit/>
          </a:bodyPr>
          <a:lstStyle/>
          <a:p>
            <a:pPr algn="just">
              <a:spcBef>
                <a:spcPct val="20000"/>
              </a:spcBef>
              <a:spcAft>
                <a:spcPts val="600"/>
              </a:spcAft>
              <a:buClr>
                <a:srgbClr val="00B050"/>
              </a:buClr>
            </a:pPr>
            <a:r>
              <a:rPr lang="ru-RU" dirty="0"/>
              <a:t>При формировании предварительных предложений у поставщиков появляется возможность:</a:t>
            </a:r>
          </a:p>
          <a:p>
            <a:pPr marL="171450" indent="-171450" algn="just">
              <a:spcBef>
                <a:spcPct val="20000"/>
              </a:spcBef>
              <a:spcAft>
                <a:spcPts val="600"/>
              </a:spcAft>
              <a:buClr>
                <a:srgbClr val="00B050"/>
              </a:buClr>
              <a:buFont typeface="Wingdings" panose="05000000000000000000" pitchFamily="2" charset="2"/>
              <a:buChar char="ü"/>
            </a:pPr>
            <a:r>
              <a:rPr lang="ru-RU" dirty="0"/>
              <a:t> указать минимальное количество товара, которое он готов поставить заказчику</a:t>
            </a:r>
          </a:p>
          <a:p>
            <a:pPr marL="171450" indent="-171450" algn="just">
              <a:spcBef>
                <a:spcPct val="20000"/>
              </a:spcBef>
              <a:spcAft>
                <a:spcPts val="600"/>
              </a:spcAft>
              <a:buClr>
                <a:srgbClr val="00B050"/>
              </a:buClr>
              <a:buFont typeface="Wingdings" panose="05000000000000000000" pitchFamily="2" charset="2"/>
              <a:buChar char="ü"/>
            </a:pPr>
            <a:r>
              <a:rPr lang="ru-RU" dirty="0"/>
              <a:t>указать минимальные и максимальные сроки поставки товара</a:t>
            </a:r>
          </a:p>
          <a:p>
            <a:pPr marL="171450" indent="-171450" algn="just">
              <a:spcBef>
                <a:spcPct val="20000"/>
              </a:spcBef>
              <a:spcAft>
                <a:spcPts val="600"/>
              </a:spcAft>
              <a:buClr>
                <a:srgbClr val="00B050"/>
              </a:buClr>
              <a:buFont typeface="Wingdings" panose="05000000000000000000" pitchFamily="2" charset="2"/>
              <a:buChar char="ü"/>
            </a:pPr>
            <a:r>
              <a:rPr lang="ru-RU" dirty="0"/>
              <a:t>указывать цену, количество, сроки поставки для каждого субъекта (субъектов) Российской Федерации, муниципального (муниципальных) района (районов) или городского (городских) округа (округов) поставки, т.е. без необходимости создания отдельных предварительных предложений для каждого такого региона поставки</a:t>
            </a:r>
            <a:endParaRPr lang="ru-RU" sz="1200" dirty="0"/>
          </a:p>
        </p:txBody>
      </p:sp>
    </p:spTree>
    <p:extLst>
      <p:ext uri="{BB962C8B-B14F-4D97-AF65-F5344CB8AC3E}">
        <p14:creationId xmlns:p14="http://schemas.microsoft.com/office/powerpoint/2010/main" val="4136525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21</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Изменения 124-ФЗ от 24.04.2020</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2" name="TextBox 1">
            <a:extLst>
              <a:ext uri="{FF2B5EF4-FFF2-40B4-BE49-F238E27FC236}">
                <a16:creationId xmlns:a16="http://schemas.microsoft.com/office/drawing/2014/main" id="{11BBDB62-77A3-47D7-96FF-79A9B04BB7DB}"/>
              </a:ext>
            </a:extLst>
          </p:cNvPr>
          <p:cNvSpPr txBox="1"/>
          <p:nvPr/>
        </p:nvSpPr>
        <p:spPr>
          <a:xfrm>
            <a:off x="664994" y="1464270"/>
            <a:ext cx="7905981" cy="1886670"/>
          </a:xfrm>
          <a:prstGeom prst="rect">
            <a:avLst/>
          </a:prstGeom>
          <a:noFill/>
        </p:spPr>
        <p:txBody>
          <a:bodyPr wrap="square" rtlCol="0">
            <a:spAutoFit/>
          </a:bodyPr>
          <a:lstStyle/>
          <a:p>
            <a:pPr algn="just">
              <a:spcBef>
                <a:spcPct val="20000"/>
              </a:spcBef>
              <a:spcAft>
                <a:spcPts val="600"/>
              </a:spcAft>
              <a:buClr>
                <a:srgbClr val="00B050"/>
              </a:buClr>
            </a:pPr>
            <a:r>
              <a:rPr lang="ru-RU" b="1" u="sng" dirty="0"/>
              <a:t>Оператор площадки </a:t>
            </a:r>
            <a:r>
              <a:rPr lang="ru-RU" b="1" dirty="0"/>
              <a:t>сам</a:t>
            </a:r>
            <a:r>
              <a:rPr lang="ru-RU" dirty="0"/>
              <a:t> будет блокировать количество товаров, содержащееся в предварительном предложении в размере, указанном в извещении, при отправки данного предложения заказчику и уменьшать в случае заключения контракта.</a:t>
            </a:r>
          </a:p>
          <a:p>
            <a:pPr algn="just">
              <a:spcBef>
                <a:spcPct val="20000"/>
              </a:spcBef>
              <a:spcAft>
                <a:spcPts val="600"/>
              </a:spcAft>
              <a:buClr>
                <a:srgbClr val="00B050"/>
              </a:buClr>
            </a:pPr>
            <a:r>
              <a:rPr lang="ru-RU" dirty="0"/>
              <a:t>Т.е. поставщик не превысит свой лимит возможностей если выиграет несколько контрактов на общее количество товаров больше, чем у него есть.</a:t>
            </a:r>
            <a:endParaRPr lang="ru-RU" sz="1200" dirty="0"/>
          </a:p>
        </p:txBody>
      </p:sp>
    </p:spTree>
    <p:extLst>
      <p:ext uri="{BB962C8B-B14F-4D97-AF65-F5344CB8AC3E}">
        <p14:creationId xmlns:p14="http://schemas.microsoft.com/office/powerpoint/2010/main" val="623074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22</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67175"/>
            <a:ext cx="6319418" cy="1055674"/>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Заключение контракта по результатам ЗКЭФ (также для электронных закупок у ЕП)</a:t>
            </a:r>
          </a:p>
          <a:p>
            <a:pPr lvl="0">
              <a:spcBef>
                <a:spcPct val="20000"/>
              </a:spcBef>
              <a:spcAft>
                <a:spcPts val="600"/>
              </a:spcAft>
            </a:pPr>
            <a:endParaRPr lang="ru-RU" b="1" dirty="0">
              <a:solidFill>
                <a:srgbClr val="0E779D"/>
              </a:solidFill>
              <a:cs typeface="Arial" panose="020B0604020202020204" pitchFamily="34" charset="0"/>
            </a:endParaRP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215061" y="923764"/>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09643" y="1516930"/>
            <a:ext cx="6229350" cy="3970318"/>
          </a:xfrm>
          <a:prstGeom prst="rect">
            <a:avLst/>
          </a:prstGeom>
          <a:noFill/>
        </p:spPr>
        <p:txBody>
          <a:bodyPr wrap="square" rtlCol="0">
            <a:spAutoFit/>
          </a:bodyPr>
          <a:lstStyle/>
          <a:p>
            <a:pPr marL="285750" indent="-285750">
              <a:buClr>
                <a:srgbClr val="0E779D"/>
              </a:buClr>
              <a:buFont typeface="Wingdings" panose="05000000000000000000" pitchFamily="2" charset="2"/>
              <a:buChar char="q"/>
            </a:pPr>
            <a:r>
              <a:rPr lang="ru-RU" dirty="0"/>
              <a:t>Заказчик формирует и направляет проект контракта победителю в </a:t>
            </a:r>
            <a:r>
              <a:rPr lang="ru-RU" b="1" dirty="0"/>
              <a:t>течение 3х </a:t>
            </a:r>
            <a:r>
              <a:rPr lang="ru-RU" dirty="0"/>
              <a:t>часов с момента публикации в ЕИС протокола подведения итогов.</a:t>
            </a:r>
          </a:p>
          <a:p>
            <a:pPr marL="285750" indent="-285750">
              <a:buClr>
                <a:srgbClr val="0E779D"/>
              </a:buClr>
              <a:buFont typeface="Wingdings" panose="05000000000000000000" pitchFamily="2" charset="2"/>
              <a:buChar char="q"/>
            </a:pPr>
            <a:r>
              <a:rPr lang="ru-RU" dirty="0"/>
              <a:t>Победитель подписывает проект контракта </a:t>
            </a:r>
            <a:r>
              <a:rPr lang="ru-RU" b="1" dirty="0"/>
              <a:t>не позднее рабочего дня, следующего за днем </a:t>
            </a:r>
            <a:r>
              <a:rPr lang="ru-RU" dirty="0"/>
              <a:t>направления проекта контракта на подписание.</a:t>
            </a:r>
          </a:p>
          <a:p>
            <a:pPr marL="285750" indent="-285750">
              <a:buClr>
                <a:srgbClr val="0E779D"/>
              </a:buClr>
              <a:buFont typeface="Wingdings" panose="05000000000000000000" pitchFamily="2" charset="2"/>
              <a:buChar char="q"/>
            </a:pPr>
            <a:r>
              <a:rPr lang="ru-RU" dirty="0"/>
              <a:t>Заказчик подписывает контракт </a:t>
            </a:r>
            <a:r>
              <a:rPr lang="ru-RU" b="1" dirty="0"/>
              <a:t>не позднее рабочего дня, следующего за днем</a:t>
            </a:r>
            <a:r>
              <a:rPr lang="ru-RU" dirty="0"/>
              <a:t> подписания победителем.</a:t>
            </a:r>
          </a:p>
          <a:p>
            <a:pPr marL="285750" indent="-285750">
              <a:buClr>
                <a:srgbClr val="0E779D"/>
              </a:buClr>
              <a:buFont typeface="Wingdings" panose="05000000000000000000" pitchFamily="2" charset="2"/>
              <a:buChar char="q"/>
            </a:pPr>
            <a:r>
              <a:rPr lang="ru-RU" dirty="0"/>
              <a:t>Контракт может быть заключен </a:t>
            </a:r>
            <a:r>
              <a:rPr lang="ru-RU" b="1" dirty="0"/>
              <a:t>не ранее чем через 2 рабочих дня</a:t>
            </a:r>
            <a:r>
              <a:rPr lang="ru-RU" b="1"/>
              <a:t>, следующих </a:t>
            </a:r>
            <a:r>
              <a:rPr lang="ru-RU" b="1" dirty="0"/>
              <a:t>за днем</a:t>
            </a:r>
            <a:r>
              <a:rPr lang="ru-RU" dirty="0"/>
              <a:t> публикации протокола подведения итогов.</a:t>
            </a:r>
          </a:p>
          <a:p>
            <a:pPr marL="285750" indent="-285750">
              <a:buClr>
                <a:srgbClr val="0E779D"/>
              </a:buClr>
              <a:buFont typeface="Wingdings" panose="05000000000000000000" pitchFamily="2" charset="2"/>
              <a:buChar char="q"/>
            </a:pPr>
            <a:r>
              <a:rPr lang="ru-RU" b="1" dirty="0"/>
              <a:t>Участник </a:t>
            </a:r>
            <a:r>
              <a:rPr lang="ru-RU" b="1" u="sng" dirty="0"/>
              <a:t>не вправе</a:t>
            </a:r>
            <a:r>
              <a:rPr lang="ru-RU" b="1" dirty="0"/>
              <a:t> формировать протокол разногласий</a:t>
            </a:r>
            <a:r>
              <a:rPr lang="ru-RU" dirty="0"/>
              <a:t>.</a:t>
            </a:r>
          </a:p>
          <a:p>
            <a:pPr>
              <a:buClr>
                <a:srgbClr val="0E779D"/>
              </a:buClr>
            </a:pPr>
            <a:endParaRPr lang="ru-RU" dirty="0"/>
          </a:p>
          <a:p>
            <a:endParaRPr lang="ru-RU" dirty="0"/>
          </a:p>
        </p:txBody>
      </p:sp>
    </p:spTree>
    <p:extLst>
      <p:ext uri="{BB962C8B-B14F-4D97-AF65-F5344CB8AC3E}">
        <p14:creationId xmlns:p14="http://schemas.microsoft.com/office/powerpoint/2010/main" val="28052244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23</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Закупки у единственного поставщика по пунктам 4 и 5</a:t>
            </a:r>
          </a:p>
        </p:txBody>
      </p:sp>
      <p:sp>
        <p:nvSpPr>
          <p:cNvPr id="17" name="Прямоугольник 16">
            <a:extLst>
              <a:ext uri="{FF2B5EF4-FFF2-40B4-BE49-F238E27FC236}">
                <a16:creationId xmlns:a16="http://schemas.microsoft.com/office/drawing/2014/main" id="{04D03471-FB3D-4513-B48A-90DA26FBA62A}"/>
              </a:ext>
            </a:extLst>
          </p:cNvPr>
          <p:cNvSpPr/>
          <p:nvPr/>
        </p:nvSpPr>
        <p:spPr>
          <a:xfrm>
            <a:off x="1577966" y="2204980"/>
            <a:ext cx="5441601" cy="923330"/>
          </a:xfrm>
          <a:prstGeom prst="rect">
            <a:avLst/>
          </a:prstGeom>
        </p:spPr>
        <p:txBody>
          <a:bodyPr wrap="square">
            <a:spAutoFit/>
          </a:bodyPr>
          <a:lstStyle/>
          <a:p>
            <a:pPr algn="just">
              <a:spcBef>
                <a:spcPct val="20000"/>
              </a:spcBef>
              <a:spcAft>
                <a:spcPts val="600"/>
              </a:spcAft>
              <a:buClr>
                <a:srgbClr val="008EDF"/>
              </a:buClr>
            </a:pPr>
            <a:r>
              <a:rPr lang="ru-RU" dirty="0"/>
              <a:t>Контракты, заключенные по результатам электронных закупок у ЕП – вносятся в реестр контрактов.</a:t>
            </a:r>
            <a:endParaRPr lang="ru-RU" sz="2400" dirty="0"/>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pic>
        <p:nvPicPr>
          <p:cNvPr id="10" name="Рисунок 9" descr="Восклицательный знак">
            <a:extLst>
              <a:ext uri="{FF2B5EF4-FFF2-40B4-BE49-F238E27FC236}">
                <a16:creationId xmlns:a16="http://schemas.microsoft.com/office/drawing/2014/main" id="{8B4BEB9E-7D1F-436F-93EA-5532E2187D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5575" y="2263002"/>
            <a:ext cx="807286" cy="807286"/>
          </a:xfrm>
          <a:prstGeom prst="rect">
            <a:avLst/>
          </a:prstGeom>
        </p:spPr>
      </p:pic>
      <p:sp>
        <p:nvSpPr>
          <p:cNvPr id="4" name="Прямоугольник 3">
            <a:extLst>
              <a:ext uri="{FF2B5EF4-FFF2-40B4-BE49-F238E27FC236}">
                <a16:creationId xmlns:a16="http://schemas.microsoft.com/office/drawing/2014/main" id="{55C66642-5BFB-49B5-929F-93F6EBAB025B}"/>
              </a:ext>
            </a:extLst>
          </p:cNvPr>
          <p:cNvSpPr/>
          <p:nvPr/>
        </p:nvSpPr>
        <p:spPr>
          <a:xfrm>
            <a:off x="1129936" y="1972491"/>
            <a:ext cx="5889631" cy="1482635"/>
          </a:xfrm>
          <a:prstGeom prst="rect">
            <a:avLst/>
          </a:prstGeom>
          <a:noFill/>
          <a:ln w="38100">
            <a:solidFill>
              <a:srgbClr val="0E779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10409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24</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33993"/>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Закупки у единственного поставщика по пунктам 4 и 5</a:t>
            </a:r>
          </a:p>
        </p:txBody>
      </p:sp>
      <p:sp>
        <p:nvSpPr>
          <p:cNvPr id="17" name="Прямоугольник 16">
            <a:extLst>
              <a:ext uri="{FF2B5EF4-FFF2-40B4-BE49-F238E27FC236}">
                <a16:creationId xmlns:a16="http://schemas.microsoft.com/office/drawing/2014/main" id="{04D03471-FB3D-4513-B48A-90DA26FBA62A}"/>
              </a:ext>
            </a:extLst>
          </p:cNvPr>
          <p:cNvSpPr/>
          <p:nvPr/>
        </p:nvSpPr>
        <p:spPr>
          <a:xfrm>
            <a:off x="1577966" y="2204980"/>
            <a:ext cx="5441601" cy="646331"/>
          </a:xfrm>
          <a:prstGeom prst="rect">
            <a:avLst/>
          </a:prstGeom>
        </p:spPr>
        <p:txBody>
          <a:bodyPr wrap="square">
            <a:spAutoFit/>
          </a:bodyPr>
          <a:lstStyle/>
          <a:p>
            <a:pPr algn="just">
              <a:spcBef>
                <a:spcPct val="20000"/>
              </a:spcBef>
              <a:spcAft>
                <a:spcPts val="600"/>
              </a:spcAft>
              <a:buClr>
                <a:srgbClr val="008EDF"/>
              </a:buClr>
            </a:pPr>
            <a:r>
              <a:rPr lang="ru-RU" dirty="0"/>
              <a:t>Участники вправе подать жалобу на электронные закупки у ЕП.</a:t>
            </a:r>
            <a:endParaRPr lang="ru-RU" sz="2400" dirty="0"/>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0381" y="2851311"/>
            <a:ext cx="2437588" cy="2437588"/>
          </a:xfrm>
          <a:prstGeom prst="rect">
            <a:avLst/>
          </a:prstGeom>
        </p:spPr>
      </p:pic>
      <p:sp>
        <p:nvSpPr>
          <p:cNvPr id="4" name="Прямоугольник 3">
            <a:extLst>
              <a:ext uri="{FF2B5EF4-FFF2-40B4-BE49-F238E27FC236}">
                <a16:creationId xmlns:a16="http://schemas.microsoft.com/office/drawing/2014/main" id="{55C66642-5BFB-49B5-929F-93F6EBAB025B}"/>
              </a:ext>
            </a:extLst>
          </p:cNvPr>
          <p:cNvSpPr/>
          <p:nvPr/>
        </p:nvSpPr>
        <p:spPr>
          <a:xfrm>
            <a:off x="1129936" y="1972491"/>
            <a:ext cx="5889631" cy="1482635"/>
          </a:xfrm>
          <a:prstGeom prst="rect">
            <a:avLst/>
          </a:prstGeom>
          <a:noFill/>
          <a:ln w="38100">
            <a:solidFill>
              <a:srgbClr val="0E779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8" name="Рисунок 7" descr="Программист">
            <a:extLst>
              <a:ext uri="{FF2B5EF4-FFF2-40B4-BE49-F238E27FC236}">
                <a16:creationId xmlns:a16="http://schemas.microsoft.com/office/drawing/2014/main" id="{4C5AD9EB-04AC-4141-A460-EE0006DE97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96744" y="2423417"/>
            <a:ext cx="914400" cy="914400"/>
          </a:xfrm>
          <a:prstGeom prst="rect">
            <a:avLst/>
          </a:prstGeom>
        </p:spPr>
      </p:pic>
    </p:spTree>
    <p:extLst>
      <p:ext uri="{BB962C8B-B14F-4D97-AF65-F5344CB8AC3E}">
        <p14:creationId xmlns:p14="http://schemas.microsoft.com/office/powerpoint/2010/main" val="4199555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C7997CC-EB6B-4497-A0CB-2DCEDB147D77}"/>
              </a:ext>
            </a:extLst>
          </p:cNvPr>
          <p:cNvSpPr>
            <a:spLocks noGrp="1"/>
          </p:cNvSpPr>
          <p:nvPr>
            <p:ph type="sldNum" sz="quarter" idx="12"/>
          </p:nvPr>
        </p:nvSpPr>
        <p:spPr/>
        <p:txBody>
          <a:bodyPr/>
          <a:lstStyle/>
          <a:p>
            <a:fld id="{2066355A-084C-D24E-9AD2-7E4FC41EA627}" type="slidenum">
              <a:rPr lang="en-US" smtClean="0"/>
              <a:pPr/>
              <a:t>25</a:t>
            </a:fld>
            <a:endParaRPr lang="en-US" dirty="0"/>
          </a:p>
        </p:txBody>
      </p:sp>
      <p:sp>
        <p:nvSpPr>
          <p:cNvPr id="4" name="Прямоугольник 3">
            <a:extLst>
              <a:ext uri="{FF2B5EF4-FFF2-40B4-BE49-F238E27FC236}">
                <a16:creationId xmlns:a16="http://schemas.microsoft.com/office/drawing/2014/main" id="{F9B1C8E3-36BC-4F65-BF7C-C0AEC30D6D9A}"/>
              </a:ext>
            </a:extLst>
          </p:cNvPr>
          <p:cNvSpPr/>
          <p:nvPr/>
        </p:nvSpPr>
        <p:spPr>
          <a:xfrm>
            <a:off x="1193995" y="1440754"/>
            <a:ext cx="6756009" cy="1569660"/>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Далее рассмотрим проект поправок, подготовленный Минфином России.</a:t>
            </a:r>
            <a:endParaRPr lang="ru-RU" sz="2000" b="1" dirty="0">
              <a:solidFill>
                <a:srgbClr val="0E779D"/>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2A0CB7F-8110-4442-BFE5-8F7BD5DB8C14}"/>
              </a:ext>
            </a:extLst>
          </p:cNvPr>
          <p:cNvSpPr txBox="1"/>
          <p:nvPr/>
        </p:nvSpPr>
        <p:spPr>
          <a:xfrm>
            <a:off x="1058091" y="3146695"/>
            <a:ext cx="7119258" cy="1200329"/>
          </a:xfrm>
          <a:prstGeom prst="rect">
            <a:avLst/>
          </a:prstGeom>
          <a:noFill/>
        </p:spPr>
        <p:txBody>
          <a:bodyPr wrap="square" rtlCol="0">
            <a:spAutoFit/>
          </a:bodyPr>
          <a:lstStyle/>
          <a:p>
            <a:r>
              <a:rPr lang="en-US" dirty="0">
                <a:solidFill>
                  <a:srgbClr val="0070C0"/>
                </a:solidFill>
              </a:rPr>
              <a:t>https://minfin.gov.ru/ru/document/?id_4=130287-proekt_federalnogo_zakona_o_vnesenii_izmenenii_v_otdelnye_zakonodatelnye_akty_rossiiskoi_federatsii_po_voprosam_uproshcheniya_i_optimizatsii_poryadka_osushchestvleniya_zakupo</a:t>
            </a:r>
            <a:endParaRPr lang="ru-RU" dirty="0">
              <a:solidFill>
                <a:srgbClr val="0070C0"/>
              </a:solidFill>
            </a:endParaRPr>
          </a:p>
        </p:txBody>
      </p:sp>
    </p:spTree>
    <p:extLst>
      <p:ext uri="{BB962C8B-B14F-4D97-AF65-F5344CB8AC3E}">
        <p14:creationId xmlns:p14="http://schemas.microsoft.com/office/powerpoint/2010/main" val="34261066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26</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684213" y="1203325"/>
            <a:ext cx="7956550" cy="2031325"/>
          </a:xfrm>
          <a:prstGeom prst="rect">
            <a:avLst/>
          </a:prstGeom>
          <a:noFill/>
        </p:spPr>
        <p:txBody>
          <a:bodyPr wrap="square" rtlCol="0">
            <a:spAutoFit/>
          </a:bodyPr>
          <a:lstStyle/>
          <a:p>
            <a:r>
              <a:rPr lang="ru-RU" sz="1800" dirty="0">
                <a:effectLst/>
                <a:latin typeface="Times New Roman" panose="02020603050405020304" pitchFamily="18" charset="0"/>
                <a:ea typeface="Times New Roman" panose="02020603050405020304" pitchFamily="18" charset="0"/>
              </a:rPr>
              <a:t>44-ФЗ не применяется:</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К отношениям связанным с оплатой услуг переводчика, специалиста, привлеченных арбитражным судом к участию в арбитражном процессе, выплатой этим переводчику, специалисту суточных и возмещение понесенных ими расходов в связи с явкой в арбитражный суд, а также выплатой денежных сумм экспертам, свидетелям в случае, если назначение экспертизы, вызов свидетеля осуществлены по инициативе арбитражного суда.</a:t>
            </a:r>
            <a:endParaRPr lang="ru-RU" dirty="0"/>
          </a:p>
        </p:txBody>
      </p:sp>
    </p:spTree>
    <p:extLst>
      <p:ext uri="{BB962C8B-B14F-4D97-AF65-F5344CB8AC3E}">
        <p14:creationId xmlns:p14="http://schemas.microsoft.com/office/powerpoint/2010/main" val="29081255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27</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524315"/>
          </a:xfrm>
          <a:prstGeom prst="rect">
            <a:avLst/>
          </a:prstGeom>
          <a:noFill/>
        </p:spPr>
        <p:txBody>
          <a:bodyPr wrap="square" rtlCol="0">
            <a:spAutoFit/>
          </a:bodyPr>
          <a:lstStyle/>
          <a:p>
            <a:r>
              <a:rPr lang="ru-RU" sz="18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Новые определения в законе:</a:t>
            </a:r>
            <a:br>
              <a:rPr lang="ru-RU" sz="18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br>
            <a:r>
              <a:rPr lang="ru-RU" sz="1800" b="1" dirty="0">
                <a:effectLst/>
                <a:latin typeface="Times New Roman" panose="02020603050405020304" pitchFamily="18" charset="0"/>
                <a:ea typeface="Times New Roman" panose="02020603050405020304" pitchFamily="18" charset="0"/>
              </a:rPr>
              <a:t>- заказчик, осуществляющий деятельность на территории иностранного государства</a:t>
            </a:r>
            <a:r>
              <a:rPr lang="ru-RU" sz="1800" dirty="0">
                <a:effectLst/>
                <a:latin typeface="Times New Roman" panose="02020603050405020304" pitchFamily="18" charset="0"/>
                <a:ea typeface="Times New Roman" panose="02020603050405020304" pitchFamily="18" charset="0"/>
              </a:rPr>
              <a:t> – заказчик, являющийся дипломатическим представительством, консульским учреждением Российской Федерации, торговым представительством Российской Федерации, официальным представительством Российской Федерации при международной организации, иной заказчик, зарегистрированный на территории иностранного государства и осуществляющий закупку в целях осуществления своей деятельности на территории иностранного государства;</a:t>
            </a:r>
            <a:br>
              <a:rPr lang="ru-RU" sz="1800" dirty="0">
                <a:effectLst/>
                <a:latin typeface="Times New Roman" panose="02020603050405020304" pitchFamily="18" charset="0"/>
                <a:ea typeface="Times New Roman" panose="02020603050405020304" pitchFamily="18" charset="0"/>
              </a:rPr>
            </a:br>
            <a:r>
              <a:rPr lang="ru-RU" sz="1800" b="1" dirty="0">
                <a:effectLst/>
                <a:latin typeface="Times New Roman" panose="02020603050405020304" pitchFamily="18" charset="0"/>
                <a:ea typeface="Times New Roman" panose="02020603050405020304" pitchFamily="18" charset="0"/>
              </a:rPr>
              <a:t>- контракт на поставку товаров, необходимых для нормального жизнеобеспечения граждан</a:t>
            </a:r>
            <a:r>
              <a:rPr lang="ru-RU" sz="1800" dirty="0">
                <a:effectLst/>
                <a:latin typeface="Times New Roman" panose="02020603050405020304" pitchFamily="18" charset="0"/>
                <a:ea typeface="Times New Roman" panose="02020603050405020304" pitchFamily="18" charset="0"/>
              </a:rPr>
              <a:t> – контракт, предусматривающий поставку продовольствия, средств, необходимых для оказания скорой, в том числе скорой специализированной, медицинской помощи в экстренной или неотложной форме, лекарственных средств, топлива, которые необходимы для нормального жизнеобеспечения граждан и отсутствие которых приведет к нарушению их нормального жизнеобеспечения;</a:t>
            </a:r>
            <a:endParaRPr lang="ru-RU" dirty="0"/>
          </a:p>
        </p:txBody>
      </p:sp>
    </p:spTree>
    <p:extLst>
      <p:ext uri="{BB962C8B-B14F-4D97-AF65-F5344CB8AC3E}">
        <p14:creationId xmlns:p14="http://schemas.microsoft.com/office/powerpoint/2010/main" val="2403331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28</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524315"/>
          </a:xfrm>
          <a:prstGeom prst="rect">
            <a:avLst/>
          </a:prstGeom>
          <a:noFill/>
        </p:spPr>
        <p:txBody>
          <a:bodyPr wrap="square" rtlCol="0">
            <a:spAutoFit/>
          </a:bodyPr>
          <a:lstStyle/>
          <a:p>
            <a:r>
              <a:rPr lang="ru-RU" sz="16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Новые определения в законе:</a:t>
            </a:r>
            <a:br>
              <a:rPr lang="ru-RU" sz="16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br>
            <a:r>
              <a:rPr lang="ru-RU" sz="1600" b="1" dirty="0">
                <a:effectLst/>
                <a:latin typeface="Times New Roman" panose="02020603050405020304" pitchFamily="18" charset="0"/>
                <a:ea typeface="Times New Roman" panose="02020603050405020304" pitchFamily="18" charset="0"/>
              </a:rPr>
              <a:t>- отдельный этап исполнения контракта</a:t>
            </a:r>
            <a:r>
              <a:rPr lang="ru-RU" sz="1600" dirty="0">
                <a:effectLst/>
                <a:latin typeface="Times New Roman" panose="02020603050405020304" pitchFamily="18" charset="0"/>
                <a:ea typeface="Times New Roman" panose="02020603050405020304" pitchFamily="18" charset="0"/>
              </a:rPr>
              <a:t> – срок исполнения поставщиком (подрядчиком, исполнителем) отдельных обязательств, предусмотренных контрактом, завершающийся предоставлением заказчику результатов поставки товара, выполнения работы или оказания услуги, подлежащих поставке, выполнению или оказанию в такой срок (далее – результаты отдельного этапа исполнения контракта);</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 </a:t>
            </a:r>
            <a:r>
              <a:rPr lang="ru-RU" sz="1600" b="1" dirty="0">
                <a:effectLst/>
                <a:latin typeface="Times New Roman" panose="02020603050405020304" pitchFamily="18" charset="0"/>
                <a:ea typeface="Times New Roman" panose="02020603050405020304" pitchFamily="18" charset="0"/>
              </a:rPr>
              <a:t>рейтинг деловой репутации участника закупки</a:t>
            </a:r>
            <a:r>
              <a:rPr lang="ru-RU" sz="1600" dirty="0">
                <a:effectLst/>
                <a:latin typeface="Times New Roman" panose="02020603050405020304" pitchFamily="18" charset="0"/>
                <a:ea typeface="Times New Roman" panose="02020603050405020304" pitchFamily="18" charset="0"/>
              </a:rPr>
              <a:t> – совокупная оценка опыта участника закупки, зарегистрированного в единой информационной системе, формируемая в порядке, установленном Правительством Российской Федерации в соответствии с частью 101 статьи 242 настоящего Федерального закона, на основе включенных в соответствии с частью 2 статьи 103 настоящего Федерального закона в реестр контрактов, заключенных заказчиками, в реестр договоров, заключенных заказчиками, предусмотренный статьей 41 Федерального закона от 18 июля 2011 года № 223-ФЗ "О закупках товаров, работ, услуг отдельными видами юридических лиц" информации и документов об исполнении таким участником закупки контрактов, договоров, заключенных в соответствии с настоящим Федеральным законом и Федеральным законом от 18 июля 2011 года № 223-ФЗ "О закупках товаров, работ, услуг отдельными видами юридических лиц".</a:t>
            </a:r>
            <a:endParaRPr lang="ru-RU" sz="1600" dirty="0"/>
          </a:p>
        </p:txBody>
      </p:sp>
    </p:spTree>
    <p:extLst>
      <p:ext uri="{BB962C8B-B14F-4D97-AF65-F5344CB8AC3E}">
        <p14:creationId xmlns:p14="http://schemas.microsoft.com/office/powerpoint/2010/main" val="16475066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29</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3693319"/>
          </a:xfrm>
          <a:prstGeom prst="rect">
            <a:avLst/>
          </a:prstGeom>
          <a:noFill/>
        </p:spPr>
        <p:txBody>
          <a:bodyPr wrap="square" rtlCol="0">
            <a:spAutoFit/>
          </a:bodyPr>
          <a:lstStyle/>
          <a:p>
            <a:r>
              <a:rPr lang="ru-RU" sz="1800" b="1" dirty="0">
                <a:effectLst/>
                <a:latin typeface="Times New Roman" panose="02020603050405020304" pitchFamily="18" charset="0"/>
                <a:ea typeface="Times New Roman" panose="02020603050405020304" pitchFamily="18" charset="0"/>
              </a:rPr>
              <a:t>Банковская гарантия не является таковой в понятии ГК РФ.</a:t>
            </a:r>
            <a:r>
              <a:rPr lang="ru-RU"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Теперь</a:t>
            </a:r>
            <a:r>
              <a:rPr lang="en-US" sz="1800"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вводится </a:t>
            </a:r>
            <a:r>
              <a:rPr lang="ru-RU" sz="1800" b="1" dirty="0">
                <a:effectLst/>
                <a:latin typeface="Times New Roman" panose="02020603050405020304" pitchFamily="18" charset="0"/>
                <a:ea typeface="Times New Roman" panose="02020603050405020304" pitchFamily="18" charset="0"/>
              </a:rPr>
              <a:t>НЕЗАВИСИМАЯ ГАРАНТИЯ</a:t>
            </a:r>
            <a:r>
              <a:rPr lang="ru-RU" sz="1800" dirty="0">
                <a:effectLst/>
                <a:latin typeface="Times New Roman" panose="02020603050405020304" pitchFamily="18" charset="0"/>
                <a:ea typeface="Times New Roman" panose="02020603050405020304" pitchFamily="18" charset="0"/>
              </a:rPr>
              <a:t>, которая выдается:</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1)банками, соответствующими требованиям, установленным Правительством Российской Федерации, и включенными в перечень, предусмотренный частью 12 45 статьи;</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2)государственной корпорацией развития "ВЭБ.РФ";</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3)региональными гарантийными организациями, предусмотренными Федеральным законом от 24 июля 2007 года № 209-ФЗ "О развитии малого и среднего предпринимательства в Российской Федерации", соответствующими требованиям, установленным Правительством Российской Федерации и включенными в перечень, предусмотренный частью 17 45 статьи (при осуществлении закупок в соответствии с пунктом 1 части 1 статьи 30 настоящего Федерального закона).</a:t>
            </a:r>
            <a:endParaRPr lang="ru-RU" sz="1600" dirty="0"/>
          </a:p>
        </p:txBody>
      </p:sp>
    </p:spTree>
    <p:extLst>
      <p:ext uri="{BB962C8B-B14F-4D97-AF65-F5344CB8AC3E}">
        <p14:creationId xmlns:p14="http://schemas.microsoft.com/office/powerpoint/2010/main" val="81253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2C7B01E-747B-4A67-9067-CB6BC3299F61}"/>
              </a:ext>
            </a:extLst>
          </p:cNvPr>
          <p:cNvSpPr>
            <a:spLocks noGrp="1"/>
          </p:cNvSpPr>
          <p:nvPr>
            <p:ph type="sldNum" sz="quarter" idx="12"/>
          </p:nvPr>
        </p:nvSpPr>
        <p:spPr/>
        <p:txBody>
          <a:bodyPr/>
          <a:lstStyle/>
          <a:p>
            <a:fld id="{2066355A-084C-D24E-9AD2-7E4FC41EA627}" type="slidenum">
              <a:rPr lang="en-US" smtClean="0"/>
              <a:pPr/>
              <a:t>3</a:t>
            </a:fld>
            <a:endParaRPr lang="en-US" dirty="0"/>
          </a:p>
        </p:txBody>
      </p:sp>
      <p:sp>
        <p:nvSpPr>
          <p:cNvPr id="3" name="Прямоугольник 2">
            <a:extLst>
              <a:ext uri="{FF2B5EF4-FFF2-40B4-BE49-F238E27FC236}">
                <a16:creationId xmlns:a16="http://schemas.microsoft.com/office/drawing/2014/main" id="{1B097E8C-CD8B-4465-83E5-577E39E52898}"/>
              </a:ext>
            </a:extLst>
          </p:cNvPr>
          <p:cNvSpPr/>
          <p:nvPr/>
        </p:nvSpPr>
        <p:spPr>
          <a:xfrm>
            <a:off x="358835" y="175999"/>
            <a:ext cx="8595753" cy="4884414"/>
          </a:xfrm>
          <a:prstGeom prst="rect">
            <a:avLst/>
          </a:prstGeom>
        </p:spPr>
        <p:txBody>
          <a:bodyPr wrap="square" anchor="t">
            <a:spAutoFit/>
          </a:bodyPr>
          <a:lstStyle/>
          <a:p>
            <a:pPr lvl="0">
              <a:spcBef>
                <a:spcPct val="20000"/>
              </a:spcBef>
              <a:spcAft>
                <a:spcPts val="600"/>
              </a:spcAft>
            </a:pPr>
            <a:r>
              <a:rPr lang="ru-RU" sz="2800" b="1" dirty="0">
                <a:effectLst>
                  <a:outerShdw blurRad="38100" dist="38100" dir="2700000" algn="tl">
                    <a:srgbClr val="000000">
                      <a:alpha val="43137"/>
                    </a:srgbClr>
                  </a:outerShdw>
                </a:effectLst>
                <a:cs typeface="Arial" panose="020B0604020202020204" pitchFamily="34" charset="0"/>
              </a:rPr>
              <a:t>Новые НПА:</a:t>
            </a:r>
          </a:p>
          <a:p>
            <a:pPr marL="457200" lvl="0" indent="-457200">
              <a:spcBef>
                <a:spcPct val="20000"/>
              </a:spcBef>
              <a:spcAft>
                <a:spcPts val="600"/>
              </a:spcAft>
              <a:buAutoNum type="arabicPeriod"/>
            </a:pPr>
            <a:endParaRPr lang="ru-RU" sz="1400" b="1" dirty="0">
              <a:solidFill>
                <a:srgbClr val="0E779D"/>
              </a:solidFill>
              <a:cs typeface="Arial" panose="020B0604020202020204" pitchFamily="34" charset="0"/>
            </a:endParaRPr>
          </a:p>
          <a:p>
            <a:pPr marL="457200" lvl="0" indent="-457200">
              <a:spcBef>
                <a:spcPct val="20000"/>
              </a:spcBef>
              <a:spcAft>
                <a:spcPts val="600"/>
              </a:spcAft>
              <a:buAutoNum type="arabicPeriod"/>
            </a:pPr>
            <a:r>
              <a:rPr lang="ru-RU" sz="1400" b="1" dirty="0">
                <a:solidFill>
                  <a:srgbClr val="0E779D"/>
                </a:solidFill>
                <a:cs typeface="Arial" panose="020B0604020202020204" pitchFamily="34" charset="0"/>
              </a:rPr>
              <a:t>ПП РФ №443 от 03 апреля 2020 – закупки в режиме самоизоляции</a:t>
            </a:r>
          </a:p>
          <a:p>
            <a:pPr marL="457200" lvl="0" indent="-457200">
              <a:spcBef>
                <a:spcPct val="20000"/>
              </a:spcBef>
              <a:spcAft>
                <a:spcPts val="600"/>
              </a:spcAft>
              <a:buAutoNum type="arabicPeriod"/>
            </a:pPr>
            <a:r>
              <a:rPr lang="ru-RU" sz="1400" b="1" dirty="0">
                <a:solidFill>
                  <a:srgbClr val="0E779D"/>
                </a:solidFill>
                <a:cs typeface="Arial" panose="020B0604020202020204" pitchFamily="34" charset="0"/>
              </a:rPr>
              <a:t>ПП РФ №961 от 06 августа 2020 – согласование несостоявшихся закупок + изменение в ПП РФ №145</a:t>
            </a:r>
          </a:p>
          <a:p>
            <a:pPr marL="457200" lvl="0" indent="-457200">
              <a:spcBef>
                <a:spcPct val="20000"/>
              </a:spcBef>
              <a:spcAft>
                <a:spcPts val="600"/>
              </a:spcAft>
              <a:buAutoNum type="arabicPeriod"/>
            </a:pPr>
            <a:r>
              <a:rPr lang="ru-RU" sz="1400" b="1" dirty="0">
                <a:solidFill>
                  <a:srgbClr val="0E779D"/>
                </a:solidFill>
                <a:cs typeface="Arial" panose="020B0604020202020204" pitchFamily="34" charset="0"/>
              </a:rPr>
              <a:t>ПП РФ №921 от 25 июня 2020 – строительство, реконструкция и капитальный ремонт</a:t>
            </a:r>
          </a:p>
          <a:p>
            <a:pPr marL="457200" lvl="0" indent="-457200">
              <a:spcBef>
                <a:spcPct val="20000"/>
              </a:spcBef>
              <a:spcAft>
                <a:spcPts val="600"/>
              </a:spcAft>
              <a:buAutoNum type="arabicPeriod"/>
            </a:pPr>
            <a:r>
              <a:rPr lang="ru-RU" sz="1400" b="1" dirty="0">
                <a:solidFill>
                  <a:srgbClr val="0E779D"/>
                </a:solidFill>
                <a:cs typeface="Arial" panose="020B0604020202020204" pitchFamily="34" charset="0"/>
              </a:rPr>
              <a:t>ПП РФ №616 от 30 апреля 2020 – запрет на промышленные товары иностранного производства +</a:t>
            </a:r>
          </a:p>
          <a:p>
            <a:pPr lvl="0">
              <a:spcBef>
                <a:spcPct val="20000"/>
              </a:spcBef>
              <a:spcAft>
                <a:spcPts val="600"/>
              </a:spcAft>
            </a:pPr>
            <a:r>
              <a:rPr lang="ru-RU" sz="1400" b="1" dirty="0">
                <a:solidFill>
                  <a:srgbClr val="0E779D"/>
                </a:solidFill>
                <a:cs typeface="Arial" panose="020B0604020202020204" pitchFamily="34" charset="0"/>
              </a:rPr>
              <a:t>Постановление Правительства РФ от 04.08.2020 № 1178 (изменения)</a:t>
            </a:r>
          </a:p>
          <a:p>
            <a:pPr marL="457200" indent="-457200">
              <a:spcBef>
                <a:spcPct val="20000"/>
              </a:spcBef>
              <a:spcAft>
                <a:spcPts val="600"/>
              </a:spcAft>
              <a:buFont typeface="+mj-lt"/>
              <a:buAutoNum type="arabicPeriod" startAt="5"/>
            </a:pPr>
            <a:r>
              <a:rPr lang="ru-RU" sz="1400" b="1" dirty="0">
                <a:solidFill>
                  <a:srgbClr val="0E779D"/>
                </a:solidFill>
                <a:cs typeface="Arial" panose="020B0604020202020204" pitchFamily="34" charset="0"/>
              </a:rPr>
              <a:t>ПП РФ №617 от 30 апреля 2020 – ограничение на промышленные товары иностранного производства</a:t>
            </a:r>
          </a:p>
          <a:p>
            <a:pPr marL="457200" lvl="0" indent="-457200">
              <a:spcBef>
                <a:spcPct val="20000"/>
              </a:spcBef>
              <a:spcAft>
                <a:spcPts val="600"/>
              </a:spcAft>
              <a:buAutoNum type="arabicPeriod" startAt="5"/>
            </a:pPr>
            <a:r>
              <a:rPr lang="ru-RU" sz="1400" b="1" dirty="0">
                <a:solidFill>
                  <a:srgbClr val="0E779D"/>
                </a:solidFill>
                <a:cs typeface="Arial" panose="020B0604020202020204" pitchFamily="34" charset="0"/>
              </a:rPr>
              <a:t>Приказ Минздрава России №1064н от 12 декабря 2019 – обоснование НМЦК лекарств</a:t>
            </a:r>
          </a:p>
          <a:p>
            <a:pPr marL="457200" lvl="0" indent="-457200">
              <a:spcBef>
                <a:spcPct val="20000"/>
              </a:spcBef>
              <a:spcAft>
                <a:spcPts val="600"/>
              </a:spcAft>
              <a:buAutoNum type="arabicPeriod" startAt="5"/>
            </a:pPr>
            <a:r>
              <a:rPr lang="ru-RU" sz="1400" b="1" dirty="0">
                <a:solidFill>
                  <a:srgbClr val="0E779D"/>
                </a:solidFill>
                <a:cs typeface="Arial" panose="020B0604020202020204" pitchFamily="34" charset="0"/>
              </a:rPr>
              <a:t>Приказ Минздрава России №450н</a:t>
            </a:r>
            <a:r>
              <a:rPr lang="en-US" sz="1400" b="1" dirty="0">
                <a:solidFill>
                  <a:srgbClr val="0E779D"/>
                </a:solidFill>
                <a:cs typeface="Arial" panose="020B0604020202020204" pitchFamily="34" charset="0"/>
              </a:rPr>
              <a:t> </a:t>
            </a:r>
            <a:r>
              <a:rPr lang="ru-RU" sz="1400" b="1" dirty="0">
                <a:solidFill>
                  <a:srgbClr val="0E779D"/>
                </a:solidFill>
                <a:cs typeface="Arial" panose="020B0604020202020204" pitchFamily="34" charset="0"/>
              </a:rPr>
              <a:t>от</a:t>
            </a:r>
            <a:r>
              <a:rPr lang="en-US" sz="1400" b="1" dirty="0">
                <a:solidFill>
                  <a:srgbClr val="0E779D"/>
                </a:solidFill>
                <a:cs typeface="Arial" panose="020B0604020202020204" pitchFamily="34" charset="0"/>
              </a:rPr>
              <a:t> 15</a:t>
            </a:r>
            <a:r>
              <a:rPr lang="ru-RU" sz="1400" b="1" dirty="0">
                <a:solidFill>
                  <a:srgbClr val="0E779D"/>
                </a:solidFill>
                <a:cs typeface="Arial" panose="020B0604020202020204" pitchFamily="34" charset="0"/>
              </a:rPr>
              <a:t> мая 2020 – обоснование НМЦК </a:t>
            </a:r>
            <a:r>
              <a:rPr lang="ru-RU" sz="1400" b="1" dirty="0" err="1">
                <a:solidFill>
                  <a:srgbClr val="0E779D"/>
                </a:solidFill>
                <a:cs typeface="Arial" panose="020B0604020202020204" pitchFamily="34" charset="0"/>
              </a:rPr>
              <a:t>медизделий</a:t>
            </a:r>
            <a:endParaRPr lang="ru-RU" sz="1400" b="1" dirty="0">
              <a:solidFill>
                <a:srgbClr val="0E779D"/>
              </a:solidFill>
              <a:cs typeface="Arial" panose="020B0604020202020204" pitchFamily="34" charset="0"/>
            </a:endParaRPr>
          </a:p>
          <a:p>
            <a:pPr marL="457200" lvl="0" indent="-457200">
              <a:spcBef>
                <a:spcPct val="20000"/>
              </a:spcBef>
              <a:spcAft>
                <a:spcPts val="600"/>
              </a:spcAft>
              <a:buAutoNum type="arabicPeriod" startAt="5"/>
            </a:pPr>
            <a:r>
              <a:rPr lang="ru-RU" sz="1400" b="1" dirty="0">
                <a:solidFill>
                  <a:srgbClr val="0E779D"/>
                </a:solidFill>
                <a:cs typeface="Arial" panose="020B0604020202020204" pitchFamily="34" charset="0"/>
              </a:rPr>
              <a:t>Постановление Правительства РФ от 04.09.2020 № 1357 – взаимозаменяемые ЛП</a:t>
            </a:r>
          </a:p>
          <a:p>
            <a:pPr marL="457200" lvl="0" indent="-457200">
              <a:spcBef>
                <a:spcPct val="20000"/>
              </a:spcBef>
              <a:spcAft>
                <a:spcPts val="600"/>
              </a:spcAft>
              <a:buAutoNum type="arabicPeriod" startAt="5"/>
            </a:pPr>
            <a:r>
              <a:rPr lang="ru-RU" sz="1400" b="1" dirty="0">
                <a:solidFill>
                  <a:srgbClr val="0E779D"/>
                </a:solidFill>
                <a:cs typeface="Arial" panose="020B0604020202020204" pitchFamily="34" charset="0"/>
              </a:rPr>
              <a:t>Постановлением Правительства РФ от 06.08.2020 № 1193 – новый порядок контроля по ч.5 и 5.1 ст. 99</a:t>
            </a:r>
          </a:p>
          <a:p>
            <a:pPr marL="457200" lvl="0" indent="-457200">
              <a:spcBef>
                <a:spcPct val="20000"/>
              </a:spcBef>
              <a:spcAft>
                <a:spcPts val="600"/>
              </a:spcAft>
              <a:buAutoNum type="arabicPeriod" startAt="5"/>
            </a:pPr>
            <a:r>
              <a:rPr lang="ru-RU" sz="1400" b="1" dirty="0">
                <a:solidFill>
                  <a:srgbClr val="0E779D"/>
                </a:solidFill>
                <a:cs typeface="Arial" panose="020B0604020202020204" pitchFamily="34" charset="0"/>
              </a:rPr>
              <a:t>Приказ Минфина России от 10.07.2020 № 140н – изменения в приказ Минфина России №126н</a:t>
            </a:r>
          </a:p>
          <a:p>
            <a:pPr marL="457200" lvl="0" indent="-457200">
              <a:spcBef>
                <a:spcPct val="20000"/>
              </a:spcBef>
              <a:spcAft>
                <a:spcPts val="600"/>
              </a:spcAft>
              <a:buAutoNum type="arabicPeriod" startAt="5"/>
            </a:pPr>
            <a:endParaRPr lang="ru-RU" sz="1400" b="1" dirty="0">
              <a:solidFill>
                <a:srgbClr val="0E779D"/>
              </a:solidFill>
              <a:cs typeface="Arial" panose="020B0604020202020204" pitchFamily="34" charset="0"/>
            </a:endParaRPr>
          </a:p>
        </p:txBody>
      </p:sp>
    </p:spTree>
    <p:extLst>
      <p:ext uri="{BB962C8B-B14F-4D97-AF65-F5344CB8AC3E}">
        <p14:creationId xmlns:p14="http://schemas.microsoft.com/office/powerpoint/2010/main" val="13006015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30</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2831544"/>
          </a:xfrm>
          <a:prstGeom prst="rect">
            <a:avLst/>
          </a:prstGeom>
          <a:noFill/>
        </p:spPr>
        <p:txBody>
          <a:bodyPr wrap="square" rtlCol="0">
            <a:spAutoFit/>
          </a:bodyPr>
          <a:lstStyle/>
          <a:p>
            <a:r>
              <a:rPr lang="ru-RU" sz="1800" dirty="0">
                <a:effectLst/>
                <a:latin typeface="Times New Roman" panose="02020603050405020304" pitchFamily="18" charset="0"/>
                <a:ea typeface="Times New Roman" panose="02020603050405020304" pitchFamily="18" charset="0"/>
              </a:rPr>
              <a:t>Положения 44-ФЗ, касающиеся объекта культурного наследия (памятников истории и культуры) народов Российской Федерации, также применяются к </a:t>
            </a:r>
            <a:r>
              <a:rPr lang="ru-RU" sz="1800" b="1" dirty="0">
                <a:effectLst/>
                <a:latin typeface="Times New Roman" panose="02020603050405020304" pitchFamily="18" charset="0"/>
                <a:ea typeface="Times New Roman" panose="02020603050405020304" pitchFamily="18" charset="0"/>
              </a:rPr>
              <a:t>выявленному</a:t>
            </a:r>
            <a:r>
              <a:rPr lang="ru-RU" sz="1800" dirty="0">
                <a:effectLst/>
                <a:latin typeface="Times New Roman" panose="02020603050405020304" pitchFamily="18" charset="0"/>
                <a:ea typeface="Times New Roman" panose="02020603050405020304" pitchFamily="18" charset="0"/>
              </a:rPr>
              <a:t> объекту культурного наследия.</a:t>
            </a:r>
          </a:p>
          <a:p>
            <a:endParaRPr lang="ru-RU" dirty="0">
              <a:latin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Упоминаются персональные данные, которые могут быть отозваны участником закупки в рамках Федерального закона «О защите персональных данных»</a:t>
            </a:r>
          </a:p>
          <a:p>
            <a:endParaRPr lang="ru-RU" dirty="0">
              <a:latin typeface="Times New Roman" panose="02020603050405020304" pitchFamily="18" charset="0"/>
            </a:endParaRPr>
          </a:p>
          <a:p>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Статья 20.</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Обязательное общественное обсуждение закупок</a:t>
            </a:r>
            <a:r>
              <a:rPr lang="ru-RU" sz="18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 в новой редакции.</a:t>
            </a:r>
          </a:p>
          <a:p>
            <a:endParaRPr lang="ru-RU" sz="1600" dirty="0"/>
          </a:p>
        </p:txBody>
      </p:sp>
    </p:spTree>
    <p:extLst>
      <p:ext uri="{BB962C8B-B14F-4D97-AF65-F5344CB8AC3E}">
        <p14:creationId xmlns:p14="http://schemas.microsoft.com/office/powerpoint/2010/main" val="960587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31</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401205"/>
          </a:xfrm>
          <a:prstGeom prst="rect">
            <a:avLst/>
          </a:prstGeom>
          <a:noFill/>
        </p:spPr>
        <p:txBody>
          <a:bodyPr wrap="square" rtlCol="0">
            <a:spAutoFit/>
          </a:bodyPr>
          <a:lstStyle/>
          <a:p>
            <a:r>
              <a:rPr lang="ru-RU" sz="14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Организация электронного документооборота:</a:t>
            </a:r>
            <a:br>
              <a:rPr lang="ru-RU" sz="14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br>
            <a:r>
              <a:rPr lang="ru-RU" sz="1400" dirty="0">
                <a:effectLst/>
                <a:latin typeface="Times New Roman" panose="02020603050405020304" pitchFamily="18" charset="0"/>
                <a:ea typeface="Times New Roman" panose="02020603050405020304" pitchFamily="18" charset="0"/>
              </a:rPr>
              <a:t>! При формировании и размещении информации и документов в единой информационной системе, на электронной площадке, специализированной электронной площадке, при направлении информации и документов в соответствии с настоящим Федеральным законом </a:t>
            </a:r>
            <a:r>
              <a:rPr lang="ru-RU" sz="1400" b="1" dirty="0">
                <a:effectLst/>
                <a:latin typeface="Times New Roman" panose="02020603050405020304" pitchFamily="18" charset="0"/>
                <a:ea typeface="Times New Roman" panose="02020603050405020304" pitchFamily="18" charset="0"/>
              </a:rPr>
              <a:t>применяются единые формы документов</a:t>
            </a:r>
            <a:r>
              <a:rPr lang="ru-RU" sz="1400" dirty="0">
                <a:effectLst/>
                <a:latin typeface="Times New Roman" panose="02020603050405020304" pitchFamily="18" charset="0"/>
                <a:ea typeface="Times New Roman" panose="02020603050405020304" pitchFamily="18" charset="0"/>
              </a:rPr>
              <a:t>. Требования к указанным формам, порядок формирования и размещения информации и документов в единой информационной системе, на электронной площадке, специализированной электронной площадке устанавливаются федеральным органом исполнительной власти по регулированию контрактной системы в сфере закупок.</a:t>
            </a:r>
            <a:br>
              <a:rPr lang="ru-RU" sz="1400" dirty="0">
                <a:effectLst/>
                <a:latin typeface="Times New Roman" panose="02020603050405020304" pitchFamily="18" charset="0"/>
                <a:ea typeface="Times New Roman" panose="02020603050405020304" pitchFamily="18" charset="0"/>
              </a:rPr>
            </a:br>
            <a:r>
              <a:rPr lang="ru-RU" sz="1400" dirty="0">
                <a:effectLst/>
                <a:latin typeface="Times New Roman" panose="02020603050405020304" pitchFamily="18" charset="0"/>
                <a:ea typeface="Times New Roman" panose="02020603050405020304" pitchFamily="18" charset="0"/>
              </a:rPr>
              <a:t>! В случае, если информация, содержащаяся в документах, прилагаемых в случаях, предусмотренных настоящим Федеральным законом, не соответствует информации и документам, формируемым с использованием единой информационной системы, </a:t>
            </a:r>
            <a:r>
              <a:rPr lang="ru-RU" sz="1400" b="1" dirty="0">
                <a:effectLst/>
                <a:latin typeface="Times New Roman" panose="02020603050405020304" pitchFamily="18" charset="0"/>
                <a:ea typeface="Times New Roman" panose="02020603050405020304" pitchFamily="18" charset="0"/>
              </a:rPr>
              <a:t>приоритет имеет информация и документы, формируемые с использованием единой информационной системы</a:t>
            </a:r>
            <a:r>
              <a:rPr lang="ru-RU" sz="1400" dirty="0">
                <a:effectLst/>
                <a:latin typeface="Times New Roman" panose="02020603050405020304" pitchFamily="18" charset="0"/>
                <a:ea typeface="Times New Roman" panose="02020603050405020304" pitchFamily="18" charset="0"/>
              </a:rPr>
              <a:t>.</a:t>
            </a:r>
            <a:br>
              <a:rPr lang="ru-RU" sz="1400" dirty="0">
                <a:effectLst/>
                <a:latin typeface="Times New Roman" panose="02020603050405020304" pitchFamily="18" charset="0"/>
                <a:ea typeface="Times New Roman" panose="02020603050405020304" pitchFamily="18" charset="0"/>
              </a:rPr>
            </a:br>
            <a:r>
              <a:rPr lang="ru-RU" sz="1400" dirty="0">
                <a:effectLst/>
                <a:latin typeface="Times New Roman" panose="02020603050405020304" pitchFamily="18" charset="0"/>
                <a:ea typeface="Times New Roman" panose="02020603050405020304" pitchFamily="18" charset="0"/>
              </a:rPr>
              <a:t>! Не позднее одного часа с момента размещения в соответствии с настоящим Федеральным законом в единой информационной системе изменений, внесенных в извещение об осуществлении закупки, разъяснений положений извещения об осуществлении закупки, извещения об отмене определения поставщика (подрядчика, исполнителя) </a:t>
            </a:r>
            <a:r>
              <a:rPr lang="ru-RU" sz="1400" b="1" dirty="0">
                <a:effectLst/>
                <a:latin typeface="Times New Roman" panose="02020603050405020304" pitchFamily="18" charset="0"/>
                <a:ea typeface="Times New Roman" panose="02020603050405020304" pitchFamily="18" charset="0"/>
              </a:rPr>
              <a:t>оператор электронной площадки размещает указанную информацию на электронной площадке</a:t>
            </a:r>
            <a:r>
              <a:rPr lang="ru-RU" sz="1400" dirty="0">
                <a:effectLst/>
                <a:latin typeface="Times New Roman" panose="02020603050405020304" pitchFamily="18" charset="0"/>
                <a:ea typeface="Times New Roman" panose="02020603050405020304" pitchFamily="18" charset="0"/>
              </a:rPr>
              <a:t>, </a:t>
            </a:r>
            <a:r>
              <a:rPr lang="ru-RU" sz="1400" b="1" dirty="0">
                <a:effectLst/>
                <a:latin typeface="Times New Roman" panose="02020603050405020304" pitchFamily="18" charset="0"/>
                <a:ea typeface="Times New Roman" panose="02020603050405020304" pitchFamily="18" charset="0"/>
              </a:rPr>
              <a:t>а также направляет с использованием электронной площадки уведомление об указанных изменениях, разъяснениях, извещении всем участникам закупки, подавшим заявки на участие в такой закупке</a:t>
            </a:r>
            <a:r>
              <a:rPr lang="ru-RU" sz="1400" dirty="0">
                <a:effectLst/>
                <a:latin typeface="Times New Roman" panose="02020603050405020304" pitchFamily="18" charset="0"/>
                <a:ea typeface="Times New Roman" panose="02020603050405020304" pitchFamily="18" charset="0"/>
              </a:rPr>
              <a:t>, участнику закупки, направившему запрос о даче разъяснений положений извещения об осуществлении закупки.</a:t>
            </a:r>
            <a:endParaRPr lang="ru-RU" sz="1400" dirty="0"/>
          </a:p>
        </p:txBody>
      </p:sp>
    </p:spTree>
    <p:extLst>
      <p:ext uri="{BB962C8B-B14F-4D97-AF65-F5344CB8AC3E}">
        <p14:creationId xmlns:p14="http://schemas.microsoft.com/office/powerpoint/2010/main" val="3551337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32</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2585323"/>
          </a:xfrm>
          <a:prstGeom prst="rect">
            <a:avLst/>
          </a:prstGeom>
          <a:noFill/>
        </p:spPr>
        <p:txBody>
          <a:bodyPr wrap="square" rtlCol="0">
            <a:spAutoFit/>
          </a:bodyPr>
          <a:lstStyle/>
          <a:p>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Статья 24.</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Способы определения поставщиков (подрядчиков, исполнителей)</a:t>
            </a:r>
            <a:r>
              <a:rPr lang="ru-RU" sz="18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 в новой редакции:</a:t>
            </a:r>
            <a:br>
              <a:rPr lang="ru-RU" sz="18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b="1" dirty="0">
                <a:effectLst/>
                <a:latin typeface="Times New Roman" panose="02020603050405020304" pitchFamily="18" charset="0"/>
                <a:ea typeface="Times New Roman" panose="02020603050405020304" pitchFamily="18" charset="0"/>
              </a:rPr>
              <a:t>Конкурентными способами определения поставщиков</a:t>
            </a:r>
            <a:r>
              <a:rPr lang="ru-RU" sz="1800" dirty="0">
                <a:effectLst/>
                <a:latin typeface="Times New Roman" panose="02020603050405020304" pitchFamily="18" charset="0"/>
                <a:ea typeface="Times New Roman" panose="02020603050405020304" pitchFamily="18" charset="0"/>
              </a:rPr>
              <a:t> (подрядчиков, исполнителей) являются: </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1) конкурсы (открытый конкурс в электронной форме, закрытый конкурс, закрытый конкурс в электронной форме); </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2) аукционы (электронный аукцион, закрытый аукцион, закрытый аукцион в электронной форме); </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3) запрос котировок в электронной форме.</a:t>
            </a:r>
            <a:endParaRPr lang="ru-RU" sz="1400" dirty="0"/>
          </a:p>
        </p:txBody>
      </p:sp>
    </p:spTree>
    <p:extLst>
      <p:ext uri="{BB962C8B-B14F-4D97-AF65-F5344CB8AC3E}">
        <p14:creationId xmlns:p14="http://schemas.microsoft.com/office/powerpoint/2010/main" val="1498035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33</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524315"/>
          </a:xfrm>
          <a:prstGeom prst="rect">
            <a:avLst/>
          </a:prstGeom>
          <a:noFill/>
        </p:spPr>
        <p:txBody>
          <a:bodyPr wrap="square" rtlCol="0">
            <a:spAutoFit/>
          </a:bodyPr>
          <a:lstStyle/>
          <a:p>
            <a:r>
              <a:rPr lang="ru-RU" sz="16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Запрос котировок проводится в случаях:</a:t>
            </a:r>
            <a:br>
              <a:rPr lang="ru-RU" sz="16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1) в случае, если при осуществлении закупки начальная (максимальная) цена контракта не превышает </a:t>
            </a:r>
            <a:r>
              <a:rPr lang="ru-RU" sz="1600" b="1" dirty="0">
                <a:effectLst/>
                <a:latin typeface="Times New Roman" panose="02020603050405020304" pitchFamily="18" charset="0"/>
                <a:ea typeface="Times New Roman" panose="02020603050405020304" pitchFamily="18" charset="0"/>
              </a:rPr>
              <a:t>три миллиона рублей</a:t>
            </a:r>
            <a:r>
              <a:rPr lang="ru-RU" sz="1600" dirty="0">
                <a:effectLst/>
                <a:latin typeface="Times New Roman" panose="02020603050405020304" pitchFamily="18" charset="0"/>
                <a:ea typeface="Times New Roman" panose="02020603050405020304" pitchFamily="18" charset="0"/>
              </a:rPr>
              <a:t>. При этом годовой объем закупок, осуществляемых путем проведения запроса котировок в электронной форме, не должен превышать </a:t>
            </a:r>
            <a:r>
              <a:rPr lang="ru-RU" sz="1600" b="1" dirty="0">
                <a:effectLst/>
                <a:latin typeface="Times New Roman" panose="02020603050405020304" pitchFamily="18" charset="0"/>
                <a:ea typeface="Times New Roman" panose="02020603050405020304" pitchFamily="18" charset="0"/>
              </a:rPr>
              <a:t>пятьдесят процентов</a:t>
            </a:r>
            <a:r>
              <a:rPr lang="ru-RU" sz="1600" dirty="0">
                <a:effectLst/>
                <a:latin typeface="Times New Roman" panose="02020603050405020304" pitchFamily="18" charset="0"/>
                <a:ea typeface="Times New Roman" panose="02020603050405020304" pitchFamily="18" charset="0"/>
              </a:rPr>
              <a:t> совокупного годового объема закупок заказчика;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независимо от ограничений, предусмотренных пунктом 1, в случае осуществления</a:t>
            </a:r>
            <a:r>
              <a:rPr lang="ru-RU" sz="1600" dirty="0">
                <a:effectLst/>
                <a:latin typeface="Times New Roman" panose="02020603050405020304" pitchFamily="18" charset="0"/>
                <a:ea typeface="Times New Roman" panose="02020603050405020304" pitchFamily="18" charset="0"/>
              </a:rPr>
              <a:t>: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а) закупки, по результатам которой заключается контракт на поставку товаров, необходимых для нормального жизнеобеспечения граждан, если контрольным органом в сфере закупок выдано предписание об отмене результатов определения поставщика на поставку таких товаров, либо судом вынесено определение об обеспечении иска, поданного заказчиком в связи с неисполнением контракта, или принято решение о расторжении контракта на поставку таких товаров, либо ранее заключенный контракт на поставку таких товаров расторгнут в соответствии с настоящим Федеральным законом. При этом контракт, заключаемый по результатам предусмотренной настоящим пунктом закупки, может заключаться на срок, не превышающий срока для осуществления закупки таких товаров в соответствии с настоящим Федеральным законом, и в количестве, которое необходимо в течение такого срока; </a:t>
            </a:r>
            <a:endParaRPr lang="ru-RU" sz="1600" dirty="0"/>
          </a:p>
        </p:txBody>
      </p:sp>
    </p:spTree>
    <p:extLst>
      <p:ext uri="{BB962C8B-B14F-4D97-AF65-F5344CB8AC3E}">
        <p14:creationId xmlns:p14="http://schemas.microsoft.com/office/powerpoint/2010/main" val="513666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34</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3539430"/>
          </a:xfrm>
          <a:prstGeom prst="rect">
            <a:avLst/>
          </a:prstGeom>
          <a:noFill/>
        </p:spPr>
        <p:txBody>
          <a:bodyPr wrap="square" rtlCol="0">
            <a:spAutoFit/>
          </a:bodyPr>
          <a:lstStyle/>
          <a:p>
            <a:r>
              <a:rPr lang="ru-RU" sz="16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Запрос котировок проводится в случаях:</a:t>
            </a:r>
            <a:br>
              <a:rPr lang="ru-RU" sz="16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1) в случае, если при осуществлении закупки начальная (максимальная) цена контракта не превышает </a:t>
            </a:r>
            <a:r>
              <a:rPr lang="ru-RU" sz="1600" b="1" dirty="0">
                <a:effectLst/>
                <a:latin typeface="Times New Roman" panose="02020603050405020304" pitchFamily="18" charset="0"/>
                <a:ea typeface="Times New Roman" panose="02020603050405020304" pitchFamily="18" charset="0"/>
              </a:rPr>
              <a:t>три миллиона рублей</a:t>
            </a:r>
            <a:r>
              <a:rPr lang="ru-RU" sz="1600" dirty="0">
                <a:effectLst/>
                <a:latin typeface="Times New Roman" panose="02020603050405020304" pitchFamily="18" charset="0"/>
                <a:ea typeface="Times New Roman" panose="02020603050405020304" pitchFamily="18" charset="0"/>
              </a:rPr>
              <a:t>. При этом годовой объем закупок, осуществляемых путем проведения запроса котировок в электронной форме, не должен превышать </a:t>
            </a:r>
            <a:r>
              <a:rPr lang="ru-RU" sz="1600" b="1" dirty="0">
                <a:effectLst/>
                <a:latin typeface="Times New Roman" panose="02020603050405020304" pitchFamily="18" charset="0"/>
                <a:ea typeface="Times New Roman" panose="02020603050405020304" pitchFamily="18" charset="0"/>
              </a:rPr>
              <a:t>пятьдесят процентов</a:t>
            </a:r>
            <a:r>
              <a:rPr lang="ru-RU" sz="1600" dirty="0">
                <a:effectLst/>
                <a:latin typeface="Times New Roman" panose="02020603050405020304" pitchFamily="18" charset="0"/>
                <a:ea typeface="Times New Roman" panose="02020603050405020304" pitchFamily="18" charset="0"/>
              </a:rPr>
              <a:t> совокупного годового объема закупок заказчика;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независимо от ограничений, предусмотренных пунктом 1, в случае осуществления</a:t>
            </a:r>
            <a:r>
              <a:rPr lang="ru-RU" sz="1600" dirty="0">
                <a:effectLst/>
                <a:latin typeface="Times New Roman" panose="02020603050405020304" pitchFamily="18" charset="0"/>
                <a:ea typeface="Times New Roman" panose="02020603050405020304" pitchFamily="18" charset="0"/>
              </a:rPr>
              <a:t>: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б) закупки товара, работы или услуги, являющихся предметом контракта, расторжение которого осуществлено заказчиком на основании части 9 или 15 статьи 95 настоящего Федерального закона. При этом такая закупка осуществляется с учетом положений части 18 статьи 95 настоящего Федерального закона; </a:t>
            </a:r>
            <a:br>
              <a:rPr lang="en-US" sz="1600" dirty="0">
                <a:effectLst/>
                <a:latin typeface="Times New Roman" panose="02020603050405020304" pitchFamily="18" charset="0"/>
                <a:ea typeface="Times New Roman" panose="02020603050405020304" pitchFamily="18" charset="0"/>
              </a:rPr>
            </a:b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в) закупок заказчиком, осуществляющим деятельность на территории иностранного государства; </a:t>
            </a:r>
            <a:endParaRPr lang="ru-RU" sz="1600" dirty="0"/>
          </a:p>
        </p:txBody>
      </p:sp>
    </p:spTree>
    <p:extLst>
      <p:ext uri="{BB962C8B-B14F-4D97-AF65-F5344CB8AC3E}">
        <p14:creationId xmlns:p14="http://schemas.microsoft.com/office/powerpoint/2010/main" val="7482889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35</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524315"/>
          </a:xfrm>
          <a:prstGeom prst="rect">
            <a:avLst/>
          </a:prstGeom>
          <a:noFill/>
        </p:spPr>
        <p:txBody>
          <a:bodyPr wrap="square" rtlCol="0">
            <a:spAutoFit/>
          </a:bodyPr>
          <a:lstStyle/>
          <a:p>
            <a:r>
              <a:rPr lang="ru-RU" sz="16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Запрос котировок проводится в случаях:</a:t>
            </a:r>
            <a:br>
              <a:rPr lang="ru-RU" sz="16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1) в случае, если при осуществлении закупки начальная (максимальная) цена контракта не превышает </a:t>
            </a:r>
            <a:r>
              <a:rPr lang="ru-RU" sz="1600" b="1" dirty="0">
                <a:effectLst/>
                <a:latin typeface="Times New Roman" panose="02020603050405020304" pitchFamily="18" charset="0"/>
                <a:ea typeface="Times New Roman" panose="02020603050405020304" pitchFamily="18" charset="0"/>
              </a:rPr>
              <a:t>три миллиона рублей</a:t>
            </a:r>
            <a:r>
              <a:rPr lang="ru-RU" sz="1600" dirty="0">
                <a:effectLst/>
                <a:latin typeface="Times New Roman" panose="02020603050405020304" pitchFamily="18" charset="0"/>
                <a:ea typeface="Times New Roman" panose="02020603050405020304" pitchFamily="18" charset="0"/>
              </a:rPr>
              <a:t>. При этом годовой объем закупок, осуществляемых путем проведения запроса котировок в электронной форме, не должен превышать </a:t>
            </a:r>
            <a:r>
              <a:rPr lang="ru-RU" sz="1600" b="1" dirty="0">
                <a:effectLst/>
                <a:latin typeface="Times New Roman" panose="02020603050405020304" pitchFamily="18" charset="0"/>
                <a:ea typeface="Times New Roman" panose="02020603050405020304" pitchFamily="18" charset="0"/>
              </a:rPr>
              <a:t>пятьдесят процентов</a:t>
            </a:r>
            <a:r>
              <a:rPr lang="ru-RU" sz="1600" dirty="0">
                <a:effectLst/>
                <a:latin typeface="Times New Roman" panose="02020603050405020304" pitchFamily="18" charset="0"/>
                <a:ea typeface="Times New Roman" panose="02020603050405020304" pitchFamily="18" charset="0"/>
              </a:rPr>
              <a:t> совокупного годового объема закупок заказчика;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независимо от ограничений, предусмотренных пунктом 1, в случае осуществления</a:t>
            </a:r>
            <a:r>
              <a:rPr lang="ru-RU" sz="1600" dirty="0">
                <a:effectLst/>
                <a:latin typeface="Times New Roman" panose="02020603050405020304" pitchFamily="18" charset="0"/>
                <a:ea typeface="Times New Roman" panose="02020603050405020304" pitchFamily="18" charset="0"/>
              </a:rPr>
              <a:t>: </a:t>
            </a:r>
            <a:br>
              <a:rPr lang="ru-RU" sz="1600" dirty="0">
                <a:effectLst/>
                <a:latin typeface="Times New Roman" panose="02020603050405020304" pitchFamily="18" charset="0"/>
                <a:ea typeface="Times New Roman" panose="02020603050405020304" pitchFamily="18" charset="0"/>
              </a:rPr>
            </a:b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г) закупок лекарственных препаратов, необходимых для назначения пациенту при наличии медицинских показаний (индивидуальная непереносимость, по жизненным показаниям) по решению врачебной комиссии, которое фиксируется в медицинских документах пациента и журнале врачебной комиссии. При этом объем закупаемых лекарственных препаратов не должен превышать объем лекарственных препаратов, необходимых пациенту в течение срока лечения;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д) закупок спортивного инвентаря и оборудования, спортивной экипировки, необходимых для подготовки спортивных сборных команд Российской Федерации по олимпийским и паралимпийским видам спорта, а также для участия спортивных сборных команд Российской Федерации в Олимпийских играх и Паралимпийских играх; </a:t>
            </a:r>
            <a:endParaRPr lang="ru-RU" sz="1600" dirty="0"/>
          </a:p>
        </p:txBody>
      </p:sp>
    </p:spTree>
    <p:extLst>
      <p:ext uri="{BB962C8B-B14F-4D97-AF65-F5344CB8AC3E}">
        <p14:creationId xmlns:p14="http://schemas.microsoft.com/office/powerpoint/2010/main" val="6595367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36</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4524315"/>
          </a:xfrm>
          <a:prstGeom prst="rect">
            <a:avLst/>
          </a:prstGeom>
          <a:noFill/>
        </p:spPr>
        <p:txBody>
          <a:bodyPr wrap="square" rtlCol="0">
            <a:spAutoFit/>
          </a:bodyPr>
          <a:lstStyle/>
          <a:p>
            <a:r>
              <a:rPr lang="ru-RU" sz="16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Запрос котировок проводится в случаях:</a:t>
            </a:r>
            <a:br>
              <a:rPr lang="ru-RU" sz="16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1) в случае, если при осуществлении закупки начальная (максимальная) цена контракта не превышает </a:t>
            </a:r>
            <a:r>
              <a:rPr lang="ru-RU" sz="1600" b="1" dirty="0">
                <a:effectLst/>
                <a:latin typeface="Times New Roman" panose="02020603050405020304" pitchFamily="18" charset="0"/>
                <a:ea typeface="Times New Roman" panose="02020603050405020304" pitchFamily="18" charset="0"/>
              </a:rPr>
              <a:t>три миллиона рублей</a:t>
            </a:r>
            <a:r>
              <a:rPr lang="ru-RU" sz="1600" dirty="0">
                <a:effectLst/>
                <a:latin typeface="Times New Roman" panose="02020603050405020304" pitchFamily="18" charset="0"/>
                <a:ea typeface="Times New Roman" panose="02020603050405020304" pitchFamily="18" charset="0"/>
              </a:rPr>
              <a:t>. При этом годовой объем закупок, осуществляемых путем проведения запроса котировок в электронной форме, не должен превышать </a:t>
            </a:r>
            <a:r>
              <a:rPr lang="ru-RU" sz="1600" b="1" dirty="0">
                <a:effectLst/>
                <a:latin typeface="Times New Roman" panose="02020603050405020304" pitchFamily="18" charset="0"/>
                <a:ea typeface="Times New Roman" panose="02020603050405020304" pitchFamily="18" charset="0"/>
              </a:rPr>
              <a:t>пятьдесят процентов</a:t>
            </a:r>
            <a:r>
              <a:rPr lang="ru-RU" sz="1600" dirty="0">
                <a:effectLst/>
                <a:latin typeface="Times New Roman" panose="02020603050405020304" pitchFamily="18" charset="0"/>
                <a:ea typeface="Times New Roman" panose="02020603050405020304" pitchFamily="18" charset="0"/>
              </a:rPr>
              <a:t> совокупного годового объема закупок заказчика;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независимо от ограничений, предусмотренных пунктом 1, в случае осуществления</a:t>
            </a:r>
            <a:r>
              <a:rPr lang="ru-RU" sz="1600" dirty="0">
                <a:effectLst/>
                <a:latin typeface="Times New Roman" panose="02020603050405020304" pitchFamily="18" charset="0"/>
                <a:ea typeface="Times New Roman" panose="02020603050405020304" pitchFamily="18" charset="0"/>
              </a:rPr>
              <a:t>: </a:t>
            </a:r>
            <a:br>
              <a:rPr lang="ru-RU" sz="1600" dirty="0">
                <a:effectLst/>
                <a:latin typeface="Times New Roman" panose="02020603050405020304" pitchFamily="18" charset="0"/>
                <a:ea typeface="Times New Roman" panose="02020603050405020304" pitchFamily="18" charset="0"/>
              </a:rPr>
            </a:b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е) закупок услуг по защите интересов Российской Федерации в случае подачи физическими лицами и (или) юридическими лицами в судебные органы иностранных государств, международные суды и арбитражи исков к Российской Федерации при необходимости привлечения российских и (или) иностранных специалистов, экспертов и адвокатов к оказанию таких услуг;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ж) осуществления закупок изделий народных художественных промыслов признанного художественного достоинства, образцы которых зарегистрированы в порядке, установленном уполномоченным Правительством Российской Федерации федеральным органом исполнительной власти; </a:t>
            </a:r>
            <a:br>
              <a:rPr lang="ru-RU" sz="1600" dirty="0">
                <a:effectLst/>
                <a:latin typeface="Times New Roman" panose="02020603050405020304" pitchFamily="18" charset="0"/>
                <a:ea typeface="Times New Roman" panose="02020603050405020304" pitchFamily="18" charset="0"/>
              </a:rPr>
            </a:br>
            <a:endParaRPr lang="ru-RU" sz="1600" dirty="0"/>
          </a:p>
        </p:txBody>
      </p:sp>
    </p:spTree>
    <p:extLst>
      <p:ext uri="{BB962C8B-B14F-4D97-AF65-F5344CB8AC3E}">
        <p14:creationId xmlns:p14="http://schemas.microsoft.com/office/powerpoint/2010/main" val="706914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37</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3046988"/>
          </a:xfrm>
          <a:prstGeom prst="rect">
            <a:avLst/>
          </a:prstGeom>
          <a:noFill/>
        </p:spPr>
        <p:txBody>
          <a:bodyPr wrap="square" rtlCol="0">
            <a:spAutoFit/>
          </a:bodyPr>
          <a:lstStyle/>
          <a:p>
            <a:r>
              <a:rPr lang="ru-RU" sz="1600" b="1"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t>Запрос котировок проводится в случаях:</a:t>
            </a:r>
            <a:br>
              <a:rPr lang="ru-RU" sz="16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1) в случае, если при осуществлении закупки начальная (максимальная) цена контракта не превышает </a:t>
            </a:r>
            <a:r>
              <a:rPr lang="ru-RU" sz="1600" b="1" dirty="0">
                <a:effectLst/>
                <a:latin typeface="Times New Roman" panose="02020603050405020304" pitchFamily="18" charset="0"/>
                <a:ea typeface="Times New Roman" panose="02020603050405020304" pitchFamily="18" charset="0"/>
              </a:rPr>
              <a:t>три миллиона рублей</a:t>
            </a:r>
            <a:r>
              <a:rPr lang="ru-RU" sz="1600" dirty="0">
                <a:effectLst/>
                <a:latin typeface="Times New Roman" panose="02020603050405020304" pitchFamily="18" charset="0"/>
                <a:ea typeface="Times New Roman" panose="02020603050405020304" pitchFamily="18" charset="0"/>
              </a:rPr>
              <a:t>. При этом годовой объем закупок, осуществляемых путем проведения запроса котировок в электронной форме, не должен превышать </a:t>
            </a:r>
            <a:r>
              <a:rPr lang="ru-RU" sz="1600" b="1" dirty="0">
                <a:effectLst/>
                <a:latin typeface="Times New Roman" panose="02020603050405020304" pitchFamily="18" charset="0"/>
                <a:ea typeface="Times New Roman" panose="02020603050405020304" pitchFamily="18" charset="0"/>
              </a:rPr>
              <a:t>пятьдесят процентов</a:t>
            </a:r>
            <a:r>
              <a:rPr lang="ru-RU" sz="1600" dirty="0">
                <a:effectLst/>
                <a:latin typeface="Times New Roman" panose="02020603050405020304" pitchFamily="18" charset="0"/>
                <a:ea typeface="Times New Roman" panose="02020603050405020304" pitchFamily="18" charset="0"/>
              </a:rPr>
              <a:t> совокупного годового объема закупок заказчика; </a:t>
            </a: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независимо от ограничений, предусмотренных пунктом 1, в случае осуществления</a:t>
            </a:r>
            <a:r>
              <a:rPr lang="ru-RU" sz="1600" dirty="0">
                <a:effectLst/>
                <a:latin typeface="Times New Roman" panose="02020603050405020304" pitchFamily="18" charset="0"/>
                <a:ea typeface="Times New Roman" panose="02020603050405020304" pitchFamily="18" charset="0"/>
              </a:rPr>
              <a:t>: </a:t>
            </a:r>
            <a:br>
              <a:rPr lang="ru-RU" sz="1600" dirty="0">
                <a:effectLst/>
                <a:latin typeface="Times New Roman" panose="02020603050405020304" pitchFamily="18" charset="0"/>
                <a:ea typeface="Times New Roman" panose="02020603050405020304" pitchFamily="18" charset="0"/>
              </a:rPr>
            </a:br>
            <a:br>
              <a:rPr lang="ru-RU" sz="1600" dirty="0">
                <a:effectLst/>
                <a:latin typeface="Times New Roman" panose="02020603050405020304" pitchFamily="18" charset="0"/>
                <a:ea typeface="Times New Roman" panose="02020603050405020304" pitchFamily="18" charset="0"/>
              </a:rPr>
            </a:br>
            <a:br>
              <a:rPr lang="ru-RU" sz="1600" dirty="0">
                <a:effectLst/>
                <a:latin typeface="Times New Roman" panose="02020603050405020304" pitchFamily="18" charset="0"/>
                <a:ea typeface="Times New Roman" panose="02020603050405020304" pitchFamily="18" charset="0"/>
              </a:rPr>
            </a:br>
            <a:r>
              <a:rPr lang="ru-RU" sz="1600" dirty="0">
                <a:effectLst/>
                <a:latin typeface="Times New Roman" panose="02020603050405020304" pitchFamily="18" charset="0"/>
                <a:ea typeface="Times New Roman" panose="02020603050405020304" pitchFamily="18" charset="0"/>
              </a:rPr>
              <a:t>з) осуществления закупок жилых помещений для детей-сирот и детей, оставшихся без попечения родителей, лиц из числа детей-сирот и детей, оставшихся без попечения родителей.</a:t>
            </a:r>
            <a:endParaRPr lang="ru-RU" sz="1600" dirty="0"/>
          </a:p>
        </p:txBody>
      </p:sp>
    </p:spTree>
    <p:extLst>
      <p:ext uri="{BB962C8B-B14F-4D97-AF65-F5344CB8AC3E}">
        <p14:creationId xmlns:p14="http://schemas.microsoft.com/office/powerpoint/2010/main" val="2007805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38</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700405"/>
            <a:ext cx="7956550" cy="2831544"/>
          </a:xfrm>
          <a:prstGeom prst="rect">
            <a:avLst/>
          </a:prstGeom>
          <a:noFill/>
        </p:spPr>
        <p:txBody>
          <a:bodyPr wrap="square" rtlCol="0">
            <a:spAutoFit/>
          </a:bodyPr>
          <a:lstStyle/>
          <a:p>
            <a:pPr marL="285750" indent="-285750">
              <a:lnSpc>
                <a:spcPct val="150000"/>
              </a:lnSpc>
              <a:buClr>
                <a:srgbClr val="0E779D"/>
              </a:buClr>
              <a:buFont typeface="Wingdings" panose="05000000000000000000" pitchFamily="2" charset="2"/>
              <a:buChar char="Ø"/>
            </a:pPr>
            <a:r>
              <a:rPr lang="ru-RU" sz="1800" dirty="0">
                <a:effectLst/>
                <a:latin typeface="Times New Roman" panose="02020603050405020304" pitchFamily="18" charset="0"/>
                <a:ea typeface="Times New Roman" panose="02020603050405020304" pitchFamily="18" charset="0"/>
              </a:rPr>
              <a:t>Совместные закупки смогут осуществлять не только государственные и муниципальные заказчики</a:t>
            </a:r>
            <a:endParaRPr lang="en-US" sz="1800" dirty="0">
              <a:effectLst/>
              <a:latin typeface="Times New Roman" panose="02020603050405020304" pitchFamily="18" charset="0"/>
              <a:ea typeface="Times New Roman" panose="02020603050405020304" pitchFamily="18" charset="0"/>
            </a:endParaRPr>
          </a:p>
          <a:p>
            <a:pPr marL="285750" indent="-285750">
              <a:lnSpc>
                <a:spcPct val="150000"/>
              </a:lnSpc>
              <a:buClr>
                <a:srgbClr val="0E779D"/>
              </a:buClr>
              <a:buFont typeface="Wingdings" panose="05000000000000000000" pitchFamily="2" charset="2"/>
              <a:buChar char="Ø"/>
            </a:pPr>
            <a:r>
              <a:rPr lang="ru-RU" sz="1800" dirty="0">
                <a:effectLst/>
                <a:latin typeface="Times New Roman" panose="02020603050405020304" pitchFamily="18" charset="0"/>
                <a:ea typeface="Times New Roman" panose="02020603050405020304" pitchFamily="18" charset="0"/>
              </a:rPr>
              <a:t>Преимущества ОИ и УИС устанавливаются строго 15% и предметом одного контракта могут быть ТРУ только по перечню или не по нему.</a:t>
            </a:r>
            <a:endParaRPr lang="en-US" dirty="0">
              <a:latin typeface="Times New Roman" panose="02020603050405020304" pitchFamily="18" charset="0"/>
              <a:ea typeface="Times New Roman" panose="02020603050405020304" pitchFamily="18" charset="0"/>
            </a:endParaRPr>
          </a:p>
          <a:p>
            <a:pPr marL="285750" indent="-285750">
              <a:lnSpc>
                <a:spcPct val="150000"/>
              </a:lnSpc>
              <a:buClr>
                <a:srgbClr val="0E779D"/>
              </a:buClr>
              <a:buFont typeface="Wingdings" panose="05000000000000000000" pitchFamily="2" charset="2"/>
              <a:buChar char="Ø"/>
            </a:pPr>
            <a:r>
              <a:rPr lang="ru-RU" sz="1800" dirty="0">
                <a:effectLst/>
                <a:latin typeface="Times New Roman" panose="02020603050405020304" pitchFamily="18" charset="0"/>
                <a:ea typeface="Times New Roman" panose="02020603050405020304" pitchFamily="18" charset="0"/>
              </a:rPr>
              <a:t>Учредителей не будут проверять в РНП?</a:t>
            </a:r>
          </a:p>
          <a:p>
            <a:pPr marL="285750" indent="-285750">
              <a:lnSpc>
                <a:spcPct val="150000"/>
              </a:lnSpc>
              <a:buClr>
                <a:srgbClr val="0E779D"/>
              </a:buClr>
              <a:buFont typeface="Wingdings" panose="05000000000000000000" pitchFamily="2" charset="2"/>
              <a:buChar char="Ø"/>
            </a:pPr>
            <a:r>
              <a:rPr lang="ru-RU" sz="1800" dirty="0">
                <a:effectLst/>
                <a:latin typeface="Times New Roman" panose="02020603050405020304" pitchFamily="18" charset="0"/>
                <a:ea typeface="Times New Roman" panose="02020603050405020304" pitchFamily="18" charset="0"/>
              </a:rPr>
              <a:t>Дополнительные требования к участнику – при любом способе закупки</a:t>
            </a:r>
          </a:p>
          <a:p>
            <a:endParaRPr lang="ru-RU" sz="1600" dirty="0"/>
          </a:p>
        </p:txBody>
      </p:sp>
    </p:spTree>
    <p:extLst>
      <p:ext uri="{BB962C8B-B14F-4D97-AF65-F5344CB8AC3E}">
        <p14:creationId xmlns:p14="http://schemas.microsoft.com/office/powerpoint/2010/main" val="38166341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39</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5" y="230505"/>
            <a:ext cx="8281927" cy="4628255"/>
          </a:xfrm>
          <a:prstGeom prst="rect">
            <a:avLst/>
          </a:prstGeom>
          <a:noFill/>
        </p:spPr>
        <p:txBody>
          <a:bodyPr wrap="square" rtlCol="0">
            <a:spAutoFit/>
          </a:bodyPr>
          <a:lstStyle/>
          <a:p>
            <a:pPr marL="285750" indent="-285750">
              <a:lnSpc>
                <a:spcPct val="150000"/>
              </a:lnSpc>
              <a:buClr>
                <a:srgbClr val="0E779D"/>
              </a:buClr>
              <a:buFont typeface="Wingdings" panose="05000000000000000000" pitchFamily="2" charset="2"/>
              <a:buChar char="Ø"/>
            </a:pPr>
            <a:r>
              <a:rPr lang="ru-RU" sz="1600" b="1" dirty="0">
                <a:effectLst/>
                <a:latin typeface="Times New Roman" panose="02020603050405020304" pitchFamily="18" charset="0"/>
                <a:ea typeface="Times New Roman" panose="02020603050405020304" pitchFamily="18" charset="0"/>
              </a:rPr>
              <a:t>Новое требование к участникам</a:t>
            </a:r>
            <a:r>
              <a:rPr lang="ru-RU" sz="1600" dirty="0">
                <a:effectLst/>
                <a:latin typeface="Times New Roman" panose="02020603050405020304" pitchFamily="18" charset="0"/>
                <a:ea typeface="Times New Roman" panose="02020603050405020304" pitchFamily="18" charset="0"/>
              </a:rPr>
              <a:t>:</a:t>
            </a:r>
            <a:br>
              <a:rPr lang="ru-RU" sz="1600" dirty="0">
                <a:effectLst/>
                <a:latin typeface="Times New Roman" panose="02020603050405020304" pitchFamily="18" charset="0"/>
                <a:ea typeface="Times New Roman" panose="02020603050405020304" pitchFamily="18" charset="0"/>
              </a:rPr>
            </a:br>
            <a:r>
              <a:rPr lang="ru-RU" sz="1400" dirty="0">
                <a:effectLst/>
                <a:latin typeface="Times New Roman" panose="02020603050405020304" pitchFamily="18" charset="0"/>
                <a:ea typeface="Times New Roman" panose="02020603050405020304" pitchFamily="18" charset="0"/>
              </a:rPr>
              <a:t>В случае, если при проведении конкурентных способов определения поставщиков (подрядчиков, исполнителей) начальная (максимальная) цена контракта (цена лота) составляет либо превышает </a:t>
            </a:r>
            <a:r>
              <a:rPr lang="ru-RU" sz="1400" b="1" dirty="0">
                <a:effectLst/>
                <a:latin typeface="Times New Roman" panose="02020603050405020304" pitchFamily="18" charset="0"/>
                <a:ea typeface="Times New Roman" panose="02020603050405020304" pitchFamily="18" charset="0"/>
              </a:rPr>
              <a:t>двадцать миллионов рублей</a:t>
            </a:r>
            <a:r>
              <a:rPr lang="ru-RU" sz="1400" dirty="0">
                <a:effectLst/>
                <a:latin typeface="Times New Roman" panose="02020603050405020304" pitchFamily="18" charset="0"/>
                <a:ea typeface="Times New Roman" panose="02020603050405020304" pitchFamily="18" charset="0"/>
              </a:rPr>
              <a:t>, заказчик (</a:t>
            </a:r>
            <a:r>
              <a:rPr lang="ru-RU" sz="1400" i="1" dirty="0">
                <a:effectLst/>
                <a:latin typeface="Times New Roman" panose="02020603050405020304" pitchFamily="18" charset="0"/>
                <a:ea typeface="Times New Roman" panose="02020603050405020304" pitchFamily="18" charset="0"/>
              </a:rPr>
              <a:t>за исключением закупок отдельных видов товаров, работ, услуг, в отношении участников которых Правительством Российской Федерации установлены дополнительные требования в соответствии с частью 2 настоящей статьи</a:t>
            </a:r>
            <a:r>
              <a:rPr lang="ru-RU" sz="1400" dirty="0">
                <a:effectLst/>
                <a:latin typeface="Times New Roman" panose="02020603050405020304" pitchFamily="18" charset="0"/>
                <a:ea typeface="Times New Roman" panose="02020603050405020304" pitchFamily="18" charset="0"/>
              </a:rPr>
              <a:t>) устанавливает дополнительное требование о наличии у участника закупки </a:t>
            </a:r>
            <a:r>
              <a:rPr lang="ru-RU" sz="1400" b="1" dirty="0">
                <a:effectLst/>
                <a:latin typeface="Times New Roman" panose="02020603050405020304" pitchFamily="18" charset="0"/>
                <a:ea typeface="Times New Roman" panose="02020603050405020304" pitchFamily="18" charset="0"/>
              </a:rPr>
              <a:t>опыта исполнения</a:t>
            </a:r>
            <a:r>
              <a:rPr lang="ru-RU" sz="1400" dirty="0">
                <a:effectLst/>
                <a:latin typeface="Times New Roman" panose="02020603050405020304" pitchFamily="18" charset="0"/>
                <a:ea typeface="Times New Roman" panose="02020603050405020304" pitchFamily="18" charset="0"/>
              </a:rPr>
              <a:t> (с учетом правопреемства) в </a:t>
            </a:r>
            <a:r>
              <a:rPr lang="ru-RU" sz="1400" b="1" dirty="0">
                <a:effectLst/>
                <a:latin typeface="Times New Roman" panose="02020603050405020304" pitchFamily="18" charset="0"/>
                <a:ea typeface="Times New Roman" panose="02020603050405020304" pitchFamily="18" charset="0"/>
              </a:rPr>
              <a:t>течение трех лет</a:t>
            </a:r>
            <a:r>
              <a:rPr lang="ru-RU" sz="1400" dirty="0">
                <a:effectLst/>
                <a:latin typeface="Times New Roman" panose="02020603050405020304" pitchFamily="18" charset="0"/>
                <a:ea typeface="Times New Roman" panose="02020603050405020304" pitchFamily="18" charset="0"/>
              </a:rPr>
              <a:t> до даты подачи заявки на участие в закупке заключенного в соответствии с настоящим Федеральным законом </a:t>
            </a:r>
            <a:r>
              <a:rPr lang="ru-RU" sz="1400" b="1" dirty="0">
                <a:effectLst/>
                <a:latin typeface="Times New Roman" panose="02020603050405020304" pitchFamily="18" charset="0"/>
                <a:ea typeface="Times New Roman" panose="02020603050405020304" pitchFamily="18" charset="0"/>
              </a:rPr>
              <a:t>контракта или договора</a:t>
            </a:r>
            <a:r>
              <a:rPr lang="ru-RU" sz="1400" dirty="0">
                <a:effectLst/>
                <a:latin typeface="Times New Roman" panose="02020603050405020304" pitchFamily="18" charset="0"/>
                <a:ea typeface="Times New Roman" panose="02020603050405020304" pitchFamily="18" charset="0"/>
              </a:rPr>
              <a:t>, заключенного в соответствии с Федеральным законом от 18 июля 2011 года № 223-ФЗ "О закупках товаров, работ, услуг отдельными видами юридических лиц", стоимость исполненных обязательств по которому составляет не </a:t>
            </a:r>
            <a:r>
              <a:rPr lang="ru-RU" sz="1400" b="1" dirty="0">
                <a:effectLst/>
                <a:latin typeface="Times New Roman" panose="02020603050405020304" pitchFamily="18" charset="0"/>
                <a:ea typeface="Times New Roman" panose="02020603050405020304" pitchFamily="18" charset="0"/>
              </a:rPr>
              <a:t>менее двадцати процентов</a:t>
            </a:r>
            <a:r>
              <a:rPr lang="ru-RU" sz="1400" dirty="0">
                <a:effectLst/>
                <a:latin typeface="Times New Roman" panose="02020603050405020304" pitchFamily="18" charset="0"/>
                <a:ea typeface="Times New Roman" panose="02020603050405020304" pitchFamily="18" charset="0"/>
              </a:rPr>
              <a:t> начальной (максимальной) цены контракта и при исполнении которого отсутствуют неисполненные поставщиком (подрядчиком, исполнителем) требования об уплате неустоек (штрафов, пеней) – </a:t>
            </a:r>
            <a:r>
              <a:rPr lang="ru-RU" sz="1400" b="1" dirty="0">
                <a:effectLst/>
                <a:latin typeface="Times New Roman" panose="02020603050405020304" pitchFamily="18" charset="0"/>
                <a:ea typeface="Times New Roman" panose="02020603050405020304" pitchFamily="18" charset="0"/>
              </a:rPr>
              <a:t>часть 2.1 ст. 31</a:t>
            </a:r>
            <a:endParaRPr lang="ru-RU" sz="1400" dirty="0"/>
          </a:p>
        </p:txBody>
      </p:sp>
    </p:spTree>
    <p:extLst>
      <p:ext uri="{BB962C8B-B14F-4D97-AF65-F5344CB8AC3E}">
        <p14:creationId xmlns:p14="http://schemas.microsoft.com/office/powerpoint/2010/main" val="2037990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C7997CC-EB6B-4497-A0CB-2DCEDB147D77}"/>
              </a:ext>
            </a:extLst>
          </p:cNvPr>
          <p:cNvSpPr>
            <a:spLocks noGrp="1"/>
          </p:cNvSpPr>
          <p:nvPr>
            <p:ph type="sldNum" sz="quarter" idx="12"/>
          </p:nvPr>
        </p:nvSpPr>
        <p:spPr/>
        <p:txBody>
          <a:bodyPr/>
          <a:lstStyle/>
          <a:p>
            <a:fld id="{2066355A-084C-D24E-9AD2-7E4FC41EA627}" type="slidenum">
              <a:rPr lang="en-US" smtClean="0"/>
              <a:pPr/>
              <a:t>4</a:t>
            </a:fld>
            <a:endParaRPr lang="en-US" dirty="0"/>
          </a:p>
        </p:txBody>
      </p:sp>
      <p:sp>
        <p:nvSpPr>
          <p:cNvPr id="4" name="Прямоугольник 3">
            <a:extLst>
              <a:ext uri="{FF2B5EF4-FFF2-40B4-BE49-F238E27FC236}">
                <a16:creationId xmlns:a16="http://schemas.microsoft.com/office/drawing/2014/main" id="{F9B1C8E3-36BC-4F65-BF7C-C0AEC30D6D9A}"/>
              </a:ext>
            </a:extLst>
          </p:cNvPr>
          <p:cNvSpPr/>
          <p:nvPr/>
        </p:nvSpPr>
        <p:spPr>
          <a:xfrm>
            <a:off x="1193995" y="1440754"/>
            <a:ext cx="6756009" cy="2062103"/>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Исходя из уже принятых Федеральных законов следуют следующие изменения с 01.01.2021г.</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88330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40</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Контракт</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5277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41</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610424" y="986700"/>
            <a:ext cx="8281927" cy="3170099"/>
          </a:xfrm>
          <a:prstGeom prst="rect">
            <a:avLst/>
          </a:prstGeom>
          <a:noFill/>
        </p:spPr>
        <p:txBody>
          <a:bodyPr wrap="square" rtlCol="0">
            <a:spAutoFit/>
          </a:bodyPr>
          <a:lstStyle/>
          <a:p>
            <a:pPr marL="342900" lvl="0" indent="-342900">
              <a:spcAft>
                <a:spcPts val="1200"/>
              </a:spcAft>
              <a:buFont typeface="+mj-lt"/>
              <a:buAutoNum type="arabicPeriod"/>
            </a:pPr>
            <a:r>
              <a:rPr lang="ru-RU" sz="1800" dirty="0">
                <a:effectLst/>
                <a:latin typeface="Times New Roman" panose="02020603050405020304" pitchFamily="18" charset="0"/>
                <a:ea typeface="Times New Roman" panose="02020603050405020304" pitchFamily="18" charset="0"/>
              </a:rPr>
              <a:t>При заключении и исполнении контракта не допускается изменение его </a:t>
            </a:r>
            <a:r>
              <a:rPr lang="ru-RU" sz="1800" b="1" u="sng" dirty="0">
                <a:effectLst/>
                <a:latin typeface="Times New Roman" panose="02020603050405020304" pitchFamily="18" charset="0"/>
                <a:ea typeface="Times New Roman" panose="02020603050405020304" pitchFamily="18" charset="0"/>
              </a:rPr>
              <a:t>существенных</a:t>
            </a:r>
            <a:r>
              <a:rPr lang="ru-RU" sz="1800" dirty="0">
                <a:effectLst/>
                <a:latin typeface="Times New Roman" panose="02020603050405020304" pitchFamily="18" charset="0"/>
                <a:ea typeface="Times New Roman" panose="02020603050405020304" pitchFamily="18" charset="0"/>
              </a:rPr>
              <a:t> условий</a:t>
            </a:r>
          </a:p>
          <a:p>
            <a:pPr marL="342900" lvl="0" indent="-342900">
              <a:spcAft>
                <a:spcPts val="1200"/>
              </a:spcAft>
              <a:buFont typeface="+mj-lt"/>
              <a:buAutoNum type="arabicPeriod"/>
            </a:pPr>
            <a:r>
              <a:rPr lang="ru-RU" sz="1800" dirty="0">
                <a:effectLst/>
                <a:latin typeface="Times New Roman" panose="02020603050405020304" pitchFamily="18" charset="0"/>
                <a:ea typeface="Times New Roman" panose="02020603050405020304" pitchFamily="18" charset="0"/>
              </a:rPr>
              <a:t>При заключении контракта жизненного цикла – раздельно указывается стоимость ТРУ и стоимость дальнейшего сопровождения.</a:t>
            </a:r>
          </a:p>
          <a:p>
            <a:r>
              <a:rPr lang="ru-RU" sz="1800" dirty="0">
                <a:effectLst/>
                <a:latin typeface="Times New Roman" panose="02020603050405020304" pitchFamily="18" charset="0"/>
                <a:ea typeface="Times New Roman" panose="02020603050405020304" pitchFamily="18" charset="0"/>
              </a:rPr>
              <a:t>Предметом контракта может быть одновременно консервация, ремонт, реставрация, приспособление объекта культурного наследия для современного использования, включая научно-исследовательские, изыскательские, проектные и производственные работы, научное руководство проведением работ по сохранению объекта культурного наследия (памятников истории и культуры) народов Российской Федерации.</a:t>
            </a:r>
            <a:endParaRPr lang="ru-RU" sz="1400" dirty="0"/>
          </a:p>
        </p:txBody>
      </p:sp>
    </p:spTree>
    <p:extLst>
      <p:ext uri="{BB962C8B-B14F-4D97-AF65-F5344CB8AC3E}">
        <p14:creationId xmlns:p14="http://schemas.microsoft.com/office/powerpoint/2010/main" val="458312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BAB4F94-C9A5-471B-93A0-8526C20E451D}"/>
              </a:ext>
            </a:extLst>
          </p:cNvPr>
          <p:cNvSpPr>
            <a:spLocks noGrp="1"/>
          </p:cNvSpPr>
          <p:nvPr>
            <p:ph type="sldNum" sz="quarter" idx="12"/>
          </p:nvPr>
        </p:nvSpPr>
        <p:spPr/>
        <p:txBody>
          <a:bodyPr/>
          <a:lstStyle/>
          <a:p>
            <a:fld id="{2066355A-084C-D24E-9AD2-7E4FC41EA627}" type="slidenum">
              <a:rPr lang="en-US" smtClean="0"/>
              <a:pPr/>
              <a:t>42</a:t>
            </a:fld>
            <a:endParaRPr lang="en-US" dirty="0"/>
          </a:p>
        </p:txBody>
      </p:sp>
      <p:sp>
        <p:nvSpPr>
          <p:cNvPr id="3" name="TextBox 2">
            <a:extLst>
              <a:ext uri="{FF2B5EF4-FFF2-40B4-BE49-F238E27FC236}">
                <a16:creationId xmlns:a16="http://schemas.microsoft.com/office/drawing/2014/main" id="{2E11FAC3-6341-4910-B54C-A41B3C3CB66A}"/>
              </a:ext>
            </a:extLst>
          </p:cNvPr>
          <p:cNvSpPr txBox="1"/>
          <p:nvPr/>
        </p:nvSpPr>
        <p:spPr>
          <a:xfrm>
            <a:off x="358836" y="669200"/>
            <a:ext cx="8281927" cy="4585871"/>
          </a:xfrm>
          <a:prstGeom prst="rect">
            <a:avLst/>
          </a:prstGeom>
          <a:noFill/>
        </p:spPr>
        <p:txBody>
          <a:bodyPr wrap="square" rtlCol="0">
            <a:spAutoFit/>
          </a:bodyPr>
          <a:lstStyle/>
          <a:p>
            <a:pPr marL="342900" lvl="0" indent="-342900">
              <a:spcAft>
                <a:spcPts val="1200"/>
              </a:spcAft>
              <a:buFont typeface="+mj-lt"/>
              <a:buAutoNum type="arabicPeriod" startAt="3"/>
            </a:pPr>
            <a:r>
              <a:rPr lang="ru-RU" sz="1800" dirty="0">
                <a:effectLst/>
                <a:latin typeface="Times New Roman" panose="02020603050405020304" pitchFamily="18" charset="0"/>
                <a:ea typeface="Times New Roman" panose="02020603050405020304" pitchFamily="18" charset="0"/>
              </a:rPr>
              <a:t>В случае включения в соответствии с пунктом 8 части 1 статьи 33 настоящего Федерального закона в описание объекта закупки экономически эффективной проектной документации повторного использования предметом контракта может быть одновременно подготовка проектной документации и (или) выполнение инженерных изысканий, выполнение работ по строительству объекта капитального строительства.</a:t>
            </a:r>
          </a:p>
          <a:p>
            <a:pPr marL="342900" lvl="0" indent="-342900">
              <a:spcAft>
                <a:spcPts val="1200"/>
              </a:spcAft>
              <a:buFont typeface="+mj-lt"/>
              <a:buAutoNum type="arabicPeriod" startAt="3"/>
            </a:pPr>
            <a:r>
              <a:rPr lang="ru-RU" sz="1800" dirty="0">
                <a:effectLst/>
                <a:latin typeface="Times New Roman" panose="02020603050405020304" pitchFamily="18" charset="0"/>
                <a:ea typeface="Times New Roman" panose="02020603050405020304" pitchFamily="18" charset="0"/>
              </a:rPr>
              <a:t>Отмена определения поставщика за 1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до окончания подачи заявок.</a:t>
            </a:r>
          </a:p>
          <a:p>
            <a:pPr marL="342900" lvl="0" indent="-342900">
              <a:spcAft>
                <a:spcPts val="1200"/>
              </a:spcAft>
              <a:buFont typeface="+mj-lt"/>
              <a:buAutoNum type="arabicPeriod" startAt="3"/>
            </a:pPr>
            <a:r>
              <a:rPr lang="ru-RU" sz="1800" dirty="0">
                <a:effectLst/>
                <a:latin typeface="Times New Roman" panose="02020603050405020304" pitchFamily="18" charset="0"/>
                <a:ea typeface="Times New Roman" panose="02020603050405020304" pitchFamily="18" charset="0"/>
              </a:rPr>
              <a:t>Антидемпинговые меры – на все способы закупок и не менее 10% НМЦК (ЦК если СМП) и не менее аванса.</a:t>
            </a:r>
          </a:p>
          <a:p>
            <a:pPr marL="342900" lvl="0" indent="-342900">
              <a:spcAft>
                <a:spcPts val="1200"/>
              </a:spcAft>
              <a:buFont typeface="+mj-lt"/>
              <a:buAutoNum type="arabicPeriod" startAt="3"/>
            </a:pPr>
            <a:r>
              <a:rPr lang="ru-RU" sz="1800" dirty="0">
                <a:effectLst/>
                <a:latin typeface="Times New Roman" panose="02020603050405020304" pitchFamily="18" charset="0"/>
                <a:ea typeface="Times New Roman" panose="02020603050405020304" pitchFamily="18" charset="0"/>
              </a:rPr>
              <a:t>Комиссии не делятся по типам закупок и состоят не менее чем из 3х человек</a:t>
            </a:r>
          </a:p>
          <a:p>
            <a:pPr marL="342900" lvl="0" indent="-342900">
              <a:spcAft>
                <a:spcPts val="1200"/>
              </a:spcAft>
              <a:buFont typeface="+mj-lt"/>
              <a:buAutoNum type="arabicPeriod" startAt="3"/>
            </a:pPr>
            <a:r>
              <a:rPr lang="ru-RU" sz="1800" dirty="0">
                <a:effectLst/>
                <a:latin typeface="Times New Roman" panose="02020603050405020304" pitchFamily="18" charset="0"/>
                <a:ea typeface="Times New Roman" panose="02020603050405020304" pitchFamily="18" charset="0"/>
              </a:rPr>
              <a:t>Члены комиссии могут участвовать в заседании с использованием средств дистанционного взаимодействия, в том числе аудиосвязи или видеосвязи, и при условии соблюдения требований законодательства Российской Федерации о защите государственной тайны.</a:t>
            </a:r>
          </a:p>
        </p:txBody>
      </p:sp>
    </p:spTree>
    <p:extLst>
      <p:ext uri="{BB962C8B-B14F-4D97-AF65-F5344CB8AC3E}">
        <p14:creationId xmlns:p14="http://schemas.microsoft.com/office/powerpoint/2010/main" val="3543231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43</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ПРОВЕДЕНИЕ ЗАКУПОК</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71151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2CDC662-7C24-45EF-B7FE-87D6B5242819}"/>
              </a:ext>
            </a:extLst>
          </p:cNvPr>
          <p:cNvSpPr>
            <a:spLocks noGrp="1"/>
          </p:cNvSpPr>
          <p:nvPr>
            <p:ph type="sldNum" sz="quarter" idx="12"/>
          </p:nvPr>
        </p:nvSpPr>
        <p:spPr/>
        <p:txBody>
          <a:bodyPr/>
          <a:lstStyle/>
          <a:p>
            <a:fld id="{2066355A-084C-D24E-9AD2-7E4FC41EA627}" type="slidenum">
              <a:rPr lang="en-US" smtClean="0"/>
              <a:pPr/>
              <a:t>44</a:t>
            </a:fld>
            <a:endParaRPr lang="en-US" dirty="0"/>
          </a:p>
        </p:txBody>
      </p:sp>
      <p:sp>
        <p:nvSpPr>
          <p:cNvPr id="4" name="TextBox 3">
            <a:extLst>
              <a:ext uri="{FF2B5EF4-FFF2-40B4-BE49-F238E27FC236}">
                <a16:creationId xmlns:a16="http://schemas.microsoft.com/office/drawing/2014/main" id="{037888B8-18B3-4F2A-BFA9-7829908B3CBB}"/>
              </a:ext>
            </a:extLst>
          </p:cNvPr>
          <p:cNvSpPr txBox="1"/>
          <p:nvPr/>
        </p:nvSpPr>
        <p:spPr>
          <a:xfrm>
            <a:off x="358836" y="419785"/>
            <a:ext cx="8172450" cy="4524315"/>
          </a:xfrm>
          <a:prstGeom prst="rect">
            <a:avLst/>
          </a:prstGeom>
          <a:noFill/>
        </p:spPr>
        <p:txBody>
          <a:bodyPr wrap="square">
            <a:spAutoFit/>
          </a:bodyPr>
          <a:lstStyle/>
          <a:p>
            <a:pPr lvl="0"/>
            <a:r>
              <a:rPr lang="ru-RU" sz="1800" b="1" dirty="0">
                <a:solidFill>
                  <a:srgbClr val="FF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Times New Roman" panose="02020603050405020304" pitchFamily="18" charset="0"/>
              </a:rPr>
              <a:t>Нет документации – теперь есть извещение.</a:t>
            </a:r>
          </a:p>
          <a:p>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Извещение</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об осуществлении закупки, если иное не предусмотрено настоящим Федеральным законом,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должно содержать следующие электронные документы</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1)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описание объекта закупки</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в соответствии со статьей 33 настоящего Федерального закона;</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2)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обоснование начальной (максимальной) цены контракта</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с указанием информации о валюте, используемой для формирования цены контракта и расчетов с поставщиком (подрядчиком, исполнителем), порядка применения официального курса иностранной валюты к рублю Российской Федерации, установленного Центральным банком Российской Федерации и используемого при оплате контракта;</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3)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требования к содержанию, составу заявки</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на участие в закупке в соответствии с настоящим Федеральным законом и инструкцию по ее заполнению. При этом не допускается установление требований, влекущих за собой ограничение количества участников закупки;</a:t>
            </a: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815993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2CDC662-7C24-45EF-B7FE-87D6B5242819}"/>
              </a:ext>
            </a:extLst>
          </p:cNvPr>
          <p:cNvSpPr>
            <a:spLocks noGrp="1"/>
          </p:cNvSpPr>
          <p:nvPr>
            <p:ph type="sldNum" sz="quarter" idx="12"/>
          </p:nvPr>
        </p:nvSpPr>
        <p:spPr/>
        <p:txBody>
          <a:bodyPr/>
          <a:lstStyle/>
          <a:p>
            <a:fld id="{2066355A-084C-D24E-9AD2-7E4FC41EA627}" type="slidenum">
              <a:rPr lang="en-US" smtClean="0"/>
              <a:pPr/>
              <a:t>45</a:t>
            </a:fld>
            <a:endParaRPr lang="en-US" dirty="0"/>
          </a:p>
        </p:txBody>
      </p:sp>
      <p:sp>
        <p:nvSpPr>
          <p:cNvPr id="4" name="TextBox 3">
            <a:extLst>
              <a:ext uri="{FF2B5EF4-FFF2-40B4-BE49-F238E27FC236}">
                <a16:creationId xmlns:a16="http://schemas.microsoft.com/office/drawing/2014/main" id="{037888B8-18B3-4F2A-BFA9-7829908B3CBB}"/>
              </a:ext>
            </a:extLst>
          </p:cNvPr>
          <p:cNvSpPr txBox="1"/>
          <p:nvPr/>
        </p:nvSpPr>
        <p:spPr>
          <a:xfrm>
            <a:off x="468313" y="724585"/>
            <a:ext cx="8172450" cy="4493538"/>
          </a:xfrm>
          <a:prstGeom prst="rect">
            <a:avLst/>
          </a:prstGeom>
          <a:noFill/>
        </p:spPr>
        <p:txBody>
          <a:bodyPr wrap="square">
            <a:spAutoFit/>
          </a:bodyPr>
          <a:lstStyle/>
          <a:p>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Извещение</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об осуществлении закупки, если иное не предусмотрено настоящим Федеральным законом,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должно содержать следующие электронные документы</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4) порядок рассмотрения и оценки заявок на участие в конкурсах в соответствии с настоящим Федеральным законом;</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5)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проект контракта</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(в отношении каждого лота, в случае выделения лотов в соответствии с настоящим Федеральным законом).</a:t>
            </a:r>
            <a:b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b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6)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дополнительные требования</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при осуществлении закупок на:</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а) оказание услуг специализированного депозитария и доверительного управления средствами пенсионных накоплений устанавливаются статьей 19 Федерального закона от 24 июля 2002 года № 111-ФЗ "Об инвестировании средств для финансирования накопительной пенсии в Российской Федерации";</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390535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62CDC662-7C24-45EF-B7FE-87D6B5242819}"/>
              </a:ext>
            </a:extLst>
          </p:cNvPr>
          <p:cNvSpPr>
            <a:spLocks noGrp="1"/>
          </p:cNvSpPr>
          <p:nvPr>
            <p:ph type="sldNum" sz="quarter" idx="12"/>
          </p:nvPr>
        </p:nvSpPr>
        <p:spPr/>
        <p:txBody>
          <a:bodyPr/>
          <a:lstStyle/>
          <a:p>
            <a:fld id="{2066355A-084C-D24E-9AD2-7E4FC41EA627}" type="slidenum">
              <a:rPr lang="en-US" smtClean="0"/>
              <a:pPr/>
              <a:t>46</a:t>
            </a:fld>
            <a:endParaRPr lang="en-US" dirty="0"/>
          </a:p>
        </p:txBody>
      </p:sp>
      <p:sp>
        <p:nvSpPr>
          <p:cNvPr id="4" name="TextBox 3">
            <a:extLst>
              <a:ext uri="{FF2B5EF4-FFF2-40B4-BE49-F238E27FC236}">
                <a16:creationId xmlns:a16="http://schemas.microsoft.com/office/drawing/2014/main" id="{037888B8-18B3-4F2A-BFA9-7829908B3CBB}"/>
              </a:ext>
            </a:extLst>
          </p:cNvPr>
          <p:cNvSpPr txBox="1"/>
          <p:nvPr/>
        </p:nvSpPr>
        <p:spPr>
          <a:xfrm>
            <a:off x="468313" y="724585"/>
            <a:ext cx="8172450" cy="4770537"/>
          </a:xfrm>
          <a:prstGeom prst="rect">
            <a:avLst/>
          </a:prstGeom>
          <a:noFill/>
        </p:spPr>
        <p:txBody>
          <a:bodyPr wrap="square">
            <a:spAutoFit/>
          </a:bodyPr>
          <a:lstStyle/>
          <a:p>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Извещение</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об осуществлении закупки, если иное не предусмотрено настоящим Федеральным законом,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должно содержать следующие электронные документы</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6) </a:t>
            </a:r>
            <a:r>
              <a:rPr lang="ru-RU" sz="1800" b="1"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дополнительные требования</a:t>
            </a: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 при осуществлении закупок на:</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б) оказание услуг специализированного депозитария, оказываемых уполномоченному федеральному органу, и доверительного управления устанавливаются статьей 24 Федерального закона от 20 августа 2004 года № 117-ФЗ "О накопительно-ипотечной системе жилищного обеспечения военнослужащих";</a:t>
            </a:r>
            <a:br>
              <a:rPr lang="ru-RU" sz="1800" dirty="0">
                <a:solidFill>
                  <a:srgbClr val="222222"/>
                </a:solidFill>
                <a:effectLst/>
                <a:latin typeface="Calibri" panose="020F0502020204030204" pitchFamily="34" charset="0"/>
                <a:ea typeface="Times New Roman" panose="02020603050405020304" pitchFamily="18" charset="0"/>
                <a:cs typeface="Times New Roman" panose="02020603050405020304" pitchFamily="18" charset="0"/>
              </a:rPr>
            </a:br>
            <a:r>
              <a:rPr lang="ru-RU" sz="1800" dirty="0">
                <a:solidFill>
                  <a:srgbClr val="222222"/>
                </a:solidFill>
                <a:effectLst/>
                <a:latin typeface="Helvetica" panose="020B0604020202020204" pitchFamily="34" charset="0"/>
                <a:ea typeface="Times New Roman" panose="02020603050405020304" pitchFamily="18" charset="0"/>
                <a:cs typeface="Times New Roman" panose="02020603050405020304" pitchFamily="18" charset="0"/>
              </a:rPr>
              <a:t>в) выполнение работ, связанных с осуществлением регулярных перевозок пассажиров и багажа автомобильным транспортом и городским наземным электрическим транспортом, устанавливаются федеральным законом, регулирующим отношения по организации регулярных перевозок пассажиров и багажа автомобильным транспортом и городским наземным электрическим транспортом.</a:t>
            </a:r>
            <a:endParaRPr lang="ru-RU" sz="1800" dirty="0">
              <a:effectLst/>
              <a:latin typeface="Times New Roman" panose="02020603050405020304" pitchFamily="18" charset="0"/>
              <a:ea typeface="Times New Roman" panose="02020603050405020304" pitchFamily="18" charset="0"/>
            </a:endParaRPr>
          </a:p>
          <a:p>
            <a:pPr lvl="0"/>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81536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7AB1945D-22A0-4E60-8C28-1D0D12C80185}"/>
              </a:ext>
            </a:extLst>
          </p:cNvPr>
          <p:cNvSpPr>
            <a:spLocks noGrp="1"/>
          </p:cNvSpPr>
          <p:nvPr>
            <p:ph type="sldNum" sz="quarter" idx="12"/>
          </p:nvPr>
        </p:nvSpPr>
        <p:spPr/>
        <p:txBody>
          <a:bodyPr/>
          <a:lstStyle/>
          <a:p>
            <a:fld id="{2066355A-084C-D24E-9AD2-7E4FC41EA627}" type="slidenum">
              <a:rPr lang="en-US" smtClean="0"/>
              <a:pPr/>
              <a:t>47</a:t>
            </a:fld>
            <a:endParaRPr lang="en-US" dirty="0"/>
          </a:p>
        </p:txBody>
      </p:sp>
      <p:sp>
        <p:nvSpPr>
          <p:cNvPr id="4" name="TextBox 3">
            <a:extLst>
              <a:ext uri="{FF2B5EF4-FFF2-40B4-BE49-F238E27FC236}">
                <a16:creationId xmlns:a16="http://schemas.microsoft.com/office/drawing/2014/main" id="{B6C4A972-7954-4C71-B663-F701FC734E02}"/>
              </a:ext>
            </a:extLst>
          </p:cNvPr>
          <p:cNvSpPr txBox="1"/>
          <p:nvPr/>
        </p:nvSpPr>
        <p:spPr>
          <a:xfrm>
            <a:off x="293750" y="986700"/>
            <a:ext cx="8281926" cy="3600986"/>
          </a:xfrm>
          <a:prstGeom prst="rect">
            <a:avLst/>
          </a:prstGeom>
          <a:noFill/>
        </p:spPr>
        <p:txBody>
          <a:bodyPr wrap="square">
            <a:spAutoFit/>
          </a:bodyPr>
          <a:lstStyle/>
          <a:p>
            <a:pPr lvl="0">
              <a:spcAft>
                <a:spcPts val="1200"/>
              </a:spcAft>
            </a:pPr>
            <a:r>
              <a:rPr lang="ru-RU" sz="1800" dirty="0">
                <a:effectLst/>
                <a:latin typeface="Times New Roman" panose="02020603050405020304" pitchFamily="18" charset="0"/>
                <a:ea typeface="Times New Roman" panose="02020603050405020304" pitchFamily="18" charset="0"/>
              </a:rPr>
              <a:t>Извещение публикуется не менее чем за 15 дней для конкурсов и 4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для запроса котировок до окончания срока подачи заявок.</a:t>
            </a:r>
          </a:p>
          <a:p>
            <a:pPr lvl="0">
              <a:spcAft>
                <a:spcPts val="1200"/>
              </a:spcAft>
            </a:pPr>
            <a:r>
              <a:rPr lang="ru-RU" dirty="0">
                <a:latin typeface="Times New Roman" panose="02020603050405020304" pitchFamily="18" charset="0"/>
                <a:ea typeface="Times New Roman" panose="02020603050405020304" pitchFamily="18" charset="0"/>
              </a:rPr>
              <a:t>Аукцион – как ранее.</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Font typeface="Arial" panose="020B0604020202020204" pitchFamily="34" charset="0"/>
              <a:buChar char="•"/>
            </a:pPr>
            <a:r>
              <a:rPr lang="ru-RU" sz="1800" dirty="0">
                <a:effectLst/>
                <a:latin typeface="Times New Roman" panose="02020603050405020304" pitchFamily="18" charset="0"/>
                <a:ea typeface="Times New Roman" panose="02020603050405020304" pitchFamily="18" charset="0"/>
              </a:rPr>
              <a:t>Изменение вносится в закупку не позднее чем за 1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до даты окончания срока подачи заявок и окончание подачи заявок продляется:</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Конкурс – 10 дней</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Аукцион – 7 (3) дней</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Котировки – 3 дня</a:t>
            </a:r>
            <a:endParaRPr lang="ru-RU" sz="1400" dirty="0">
              <a:effectLst/>
              <a:latin typeface="Times New Roman" panose="02020603050405020304" pitchFamily="18" charset="0"/>
              <a:ea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Запрос на разъяснение извещения конкурса или аукциона направляется не позднее чем за три дня до окончания срока подачи заявок на участие и ответ дается не позднее 2х дней.</a:t>
            </a:r>
            <a:endParaRPr lang="ru-RU" dirty="0"/>
          </a:p>
        </p:txBody>
      </p:sp>
    </p:spTree>
    <p:extLst>
      <p:ext uri="{BB962C8B-B14F-4D97-AF65-F5344CB8AC3E}">
        <p14:creationId xmlns:p14="http://schemas.microsoft.com/office/powerpoint/2010/main" val="2798516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7AB1945D-22A0-4E60-8C28-1D0D12C80185}"/>
              </a:ext>
            </a:extLst>
          </p:cNvPr>
          <p:cNvSpPr>
            <a:spLocks noGrp="1"/>
          </p:cNvSpPr>
          <p:nvPr>
            <p:ph type="sldNum" sz="quarter" idx="12"/>
          </p:nvPr>
        </p:nvSpPr>
        <p:spPr/>
        <p:txBody>
          <a:bodyPr/>
          <a:lstStyle/>
          <a:p>
            <a:fld id="{2066355A-084C-D24E-9AD2-7E4FC41EA627}" type="slidenum">
              <a:rPr lang="en-US" smtClean="0"/>
              <a:pPr/>
              <a:t>48</a:t>
            </a:fld>
            <a:endParaRPr lang="en-US" dirty="0"/>
          </a:p>
        </p:txBody>
      </p:sp>
      <p:sp>
        <p:nvSpPr>
          <p:cNvPr id="4" name="TextBox 3">
            <a:extLst>
              <a:ext uri="{FF2B5EF4-FFF2-40B4-BE49-F238E27FC236}">
                <a16:creationId xmlns:a16="http://schemas.microsoft.com/office/drawing/2014/main" id="{B6C4A972-7954-4C71-B663-F701FC734E02}"/>
              </a:ext>
            </a:extLst>
          </p:cNvPr>
          <p:cNvSpPr txBox="1"/>
          <p:nvPr/>
        </p:nvSpPr>
        <p:spPr>
          <a:xfrm>
            <a:off x="293750" y="986700"/>
            <a:ext cx="8281926" cy="3600986"/>
          </a:xfrm>
          <a:prstGeom prst="rect">
            <a:avLst/>
          </a:prstGeom>
          <a:noFill/>
        </p:spPr>
        <p:txBody>
          <a:bodyPr wrap="square">
            <a:spAutoFit/>
          </a:bodyPr>
          <a:lstStyle/>
          <a:p>
            <a:pPr lvl="0">
              <a:spcAft>
                <a:spcPts val="1200"/>
              </a:spcAft>
            </a:pPr>
            <a:r>
              <a:rPr lang="ru-RU" sz="1800" dirty="0">
                <a:effectLst/>
                <a:latin typeface="Times New Roman" panose="02020603050405020304" pitchFamily="18" charset="0"/>
                <a:ea typeface="Times New Roman" panose="02020603050405020304" pitchFamily="18" charset="0"/>
              </a:rPr>
              <a:t>Извещение публикуется не менее чем за 15 дней для конкурсов и 4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для запроса котировок до окончания срока подачи заявок.</a:t>
            </a:r>
          </a:p>
          <a:p>
            <a:pPr lvl="0">
              <a:spcAft>
                <a:spcPts val="1200"/>
              </a:spcAft>
            </a:pPr>
            <a:r>
              <a:rPr lang="ru-RU" dirty="0">
                <a:latin typeface="Times New Roman" panose="02020603050405020304" pitchFamily="18" charset="0"/>
                <a:ea typeface="Times New Roman" panose="02020603050405020304" pitchFamily="18" charset="0"/>
              </a:rPr>
              <a:t>Аукцион – как ранее.</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Font typeface="Arial" panose="020B0604020202020204" pitchFamily="34" charset="0"/>
              <a:buChar char="•"/>
            </a:pPr>
            <a:r>
              <a:rPr lang="ru-RU" sz="1800" dirty="0">
                <a:effectLst/>
                <a:latin typeface="Times New Roman" panose="02020603050405020304" pitchFamily="18" charset="0"/>
                <a:ea typeface="Times New Roman" panose="02020603050405020304" pitchFamily="18" charset="0"/>
              </a:rPr>
              <a:t>Изменение вносится в закупку не позднее чем за 1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до даты окончания срока подачи заявок и окончание подачи заявок продляется:</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Конкурс – 10 дней</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Аукцион – 7 (3) дней</a:t>
            </a:r>
            <a:br>
              <a:rPr lang="ru-RU" sz="1800" dirty="0">
                <a:effectLst/>
                <a:latin typeface="Times New Roman" panose="02020603050405020304" pitchFamily="18" charset="0"/>
                <a:ea typeface="Times New Roman" panose="02020603050405020304" pitchFamily="18" charset="0"/>
              </a:rPr>
            </a:br>
            <a:r>
              <a:rPr lang="ru-RU" sz="1800" dirty="0">
                <a:effectLst/>
                <a:latin typeface="Times New Roman" panose="02020603050405020304" pitchFamily="18" charset="0"/>
                <a:ea typeface="Times New Roman" panose="02020603050405020304" pitchFamily="18" charset="0"/>
              </a:rPr>
              <a:t>Котировки – 3 дня</a:t>
            </a:r>
            <a:endParaRPr lang="ru-RU" sz="1400" dirty="0">
              <a:effectLst/>
              <a:latin typeface="Times New Roman" panose="02020603050405020304" pitchFamily="18" charset="0"/>
              <a:ea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Запрос на разъяснение извещения конкурса или аукциона направляется не позднее чем за три дня до окончания срока подачи заявок на участие и ответ дается не позднее 2х дней.</a:t>
            </a:r>
            <a:endParaRPr lang="ru-RU" dirty="0"/>
          </a:p>
        </p:txBody>
      </p:sp>
    </p:spTree>
    <p:extLst>
      <p:ext uri="{BB962C8B-B14F-4D97-AF65-F5344CB8AC3E}">
        <p14:creationId xmlns:p14="http://schemas.microsoft.com/office/powerpoint/2010/main" val="2223314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49</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Заявки</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9873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5</a:t>
            </a:fld>
            <a:endParaRPr lang="en-US" dirty="0"/>
          </a:p>
        </p:txBody>
      </p:sp>
      <p:sp>
        <p:nvSpPr>
          <p:cNvPr id="18" name="Прямоугольник 17">
            <a:extLst>
              <a:ext uri="{FF2B5EF4-FFF2-40B4-BE49-F238E27FC236}">
                <a16:creationId xmlns:a16="http://schemas.microsoft.com/office/drawing/2014/main" id="{93C2583B-FD23-4F5A-A267-1CB840D36232}"/>
              </a:ext>
            </a:extLst>
          </p:cNvPr>
          <p:cNvSpPr/>
          <p:nvPr/>
        </p:nvSpPr>
        <p:spPr>
          <a:xfrm>
            <a:off x="731356" y="940835"/>
            <a:ext cx="5224436" cy="1938992"/>
          </a:xfrm>
          <a:prstGeom prst="rect">
            <a:avLst/>
          </a:prstGeom>
        </p:spPr>
        <p:txBody>
          <a:bodyPr wrap="square">
            <a:spAutoFit/>
          </a:bodyPr>
          <a:lstStyle/>
          <a:p>
            <a:pPr lvl="0" algn="ctr">
              <a:spcBef>
                <a:spcPct val="20000"/>
              </a:spcBef>
              <a:spcAft>
                <a:spcPts val="600"/>
              </a:spcAft>
            </a:pPr>
            <a:r>
              <a:rPr lang="ru-RU" sz="6000" b="1" dirty="0">
                <a:solidFill>
                  <a:srgbClr val="0E779D"/>
                </a:solidFill>
                <a:latin typeface="Times New Roman" panose="02020603050405020304" pitchFamily="18" charset="0"/>
                <a:cs typeface="Times New Roman" panose="02020603050405020304" pitchFamily="18" charset="0"/>
              </a:rPr>
              <a:t>№ 124-ФЗ от 24.04.2020г.</a:t>
            </a:r>
          </a:p>
        </p:txBody>
      </p:sp>
      <p:pic>
        <p:nvPicPr>
          <p:cNvPr id="2050" name="Picture 2" descr="https://www.pinclipart.com/picdir/big/175-1756020_expertise-in-european-cars-spanner-png-hd-clipar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878" y="2200656"/>
            <a:ext cx="2335319" cy="2335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509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A96C6EB1-AC4C-4E0C-A313-62E0DE094BCB}"/>
              </a:ext>
            </a:extLst>
          </p:cNvPr>
          <p:cNvSpPr>
            <a:spLocks noGrp="1"/>
          </p:cNvSpPr>
          <p:nvPr>
            <p:ph type="sldNum" sz="quarter" idx="12"/>
          </p:nvPr>
        </p:nvSpPr>
        <p:spPr/>
        <p:txBody>
          <a:bodyPr/>
          <a:lstStyle/>
          <a:p>
            <a:fld id="{2066355A-084C-D24E-9AD2-7E4FC41EA627}" type="slidenum">
              <a:rPr lang="en-US" smtClean="0"/>
              <a:pPr/>
              <a:t>50</a:t>
            </a:fld>
            <a:endParaRPr lang="en-US" dirty="0"/>
          </a:p>
        </p:txBody>
      </p:sp>
      <p:sp>
        <p:nvSpPr>
          <p:cNvPr id="4" name="TextBox 3">
            <a:extLst>
              <a:ext uri="{FF2B5EF4-FFF2-40B4-BE49-F238E27FC236}">
                <a16:creationId xmlns:a16="http://schemas.microsoft.com/office/drawing/2014/main" id="{5D2DBEBC-529E-462D-BC11-87849F7D6C0E}"/>
              </a:ext>
            </a:extLst>
          </p:cNvPr>
          <p:cNvSpPr txBox="1"/>
          <p:nvPr/>
        </p:nvSpPr>
        <p:spPr>
          <a:xfrm>
            <a:off x="503237" y="874871"/>
            <a:ext cx="8640763" cy="4062651"/>
          </a:xfrm>
          <a:prstGeom prst="rect">
            <a:avLst/>
          </a:prstGeom>
          <a:noFill/>
        </p:spPr>
        <p:txBody>
          <a:bodyPr wrap="square">
            <a:spAutoFit/>
          </a:bodyPr>
          <a:lstStyle/>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Статья 43 – устанавливает единые требования к составу заявки</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Документы по доп. требованиям направляются оператором не только для аукциона</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Нельзя подать заявку с иностранным товаром если установлены запреты по нац. режиму</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Первые 3 заявки по итогам процедуры не могут быть отозваны</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Заявки обеспечиваются для всех конкурентных процедур от 1 млн. руб.</a:t>
            </a:r>
            <a:endParaRPr lang="ru-RU" sz="1400" dirty="0">
              <a:effectLst/>
              <a:latin typeface="Times New Roman" panose="02020603050405020304" pitchFamily="18" charset="0"/>
              <a:ea typeface="Times New Roman" panose="02020603050405020304" pitchFamily="18" charset="0"/>
            </a:endParaRPr>
          </a:p>
          <a:p>
            <a:pPr marL="285750" lvl="0" indent="-285750">
              <a:spcAft>
                <a:spcPts val="1200"/>
              </a:spcAft>
              <a:buClr>
                <a:srgbClr val="0E779D"/>
              </a:buClr>
              <a:buFont typeface="Wingdings" panose="05000000000000000000" pitchFamily="2" charset="2"/>
              <a:buChar char="ü"/>
            </a:pPr>
            <a:r>
              <a:rPr lang="ru-RU" sz="1800" dirty="0">
                <a:effectLst/>
                <a:latin typeface="Times New Roman" panose="02020603050405020304" pitchFamily="18" charset="0"/>
                <a:ea typeface="Times New Roman" panose="02020603050405020304" pitchFamily="18" charset="0"/>
              </a:rPr>
              <a:t>Предприятия уголовно-исполнительной системы, организации инвалидов, предоставляют обеспечение заявки на участие в закупке в размере одной второй процента начальной (максимальной) цены контракта.</a:t>
            </a:r>
            <a:endParaRPr lang="ru-RU" sz="1400" dirty="0">
              <a:effectLst/>
              <a:latin typeface="Times New Roman" panose="02020603050405020304" pitchFamily="18" charset="0"/>
              <a:ea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Срок действия независимой гарантии на обеспечение заявки должен составлять не менее одного месяца с даты окончания срока подачи заявок</a:t>
            </a:r>
            <a:endParaRPr lang="ru-RU" dirty="0"/>
          </a:p>
        </p:txBody>
      </p:sp>
    </p:spTree>
    <p:extLst>
      <p:ext uri="{BB962C8B-B14F-4D97-AF65-F5344CB8AC3E}">
        <p14:creationId xmlns:p14="http://schemas.microsoft.com/office/powerpoint/2010/main" val="40709350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51</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Закупки</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97154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9FF4DC3E-971D-488C-B08C-C84C6AAC206A}"/>
              </a:ext>
            </a:extLst>
          </p:cNvPr>
          <p:cNvSpPr>
            <a:spLocks noGrp="1"/>
          </p:cNvSpPr>
          <p:nvPr>
            <p:ph type="sldNum" sz="quarter" idx="12"/>
          </p:nvPr>
        </p:nvSpPr>
        <p:spPr/>
        <p:txBody>
          <a:bodyPr/>
          <a:lstStyle/>
          <a:p>
            <a:fld id="{2066355A-084C-D24E-9AD2-7E4FC41EA627}" type="slidenum">
              <a:rPr lang="en-US" smtClean="0"/>
              <a:pPr/>
              <a:t>52</a:t>
            </a:fld>
            <a:endParaRPr lang="en-US" dirty="0"/>
          </a:p>
        </p:txBody>
      </p:sp>
      <p:sp>
        <p:nvSpPr>
          <p:cNvPr id="3" name="TextBox 2">
            <a:extLst>
              <a:ext uri="{FF2B5EF4-FFF2-40B4-BE49-F238E27FC236}">
                <a16:creationId xmlns:a16="http://schemas.microsoft.com/office/drawing/2014/main" id="{287DA344-8E1D-40A8-90FA-064D11F5B38E}"/>
              </a:ext>
            </a:extLst>
          </p:cNvPr>
          <p:cNvSpPr txBox="1"/>
          <p:nvPr/>
        </p:nvSpPr>
        <p:spPr>
          <a:xfrm>
            <a:off x="684213" y="1203325"/>
            <a:ext cx="7956550" cy="1477328"/>
          </a:xfrm>
          <a:prstGeom prst="rect">
            <a:avLst/>
          </a:prstGeom>
          <a:noFill/>
        </p:spPr>
        <p:txBody>
          <a:bodyPr wrap="square" rtlCol="0">
            <a:spAutoFit/>
          </a:bodyPr>
          <a:lstStyle/>
          <a:p>
            <a:r>
              <a:rPr lang="ru-RU" dirty="0"/>
              <a:t>Все протоколы формируются через электронную площадку и подписываются электронными подписями членов комиссии.</a:t>
            </a:r>
          </a:p>
          <a:p>
            <a:endParaRPr lang="ru-RU" dirty="0"/>
          </a:p>
          <a:p>
            <a:r>
              <a:rPr lang="ru-RU" dirty="0"/>
              <a:t>Далее подписание протокола и направление его оператору ЭП производится лицом, уполномоченным действовать от имени заказчика.</a:t>
            </a:r>
          </a:p>
        </p:txBody>
      </p:sp>
    </p:spTree>
    <p:extLst>
      <p:ext uri="{BB962C8B-B14F-4D97-AF65-F5344CB8AC3E}">
        <p14:creationId xmlns:p14="http://schemas.microsoft.com/office/powerpoint/2010/main" val="2035868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80FE1A8-F258-4DD6-9E21-A6D2D0647D75}"/>
              </a:ext>
            </a:extLst>
          </p:cNvPr>
          <p:cNvSpPr>
            <a:spLocks noGrp="1"/>
          </p:cNvSpPr>
          <p:nvPr>
            <p:ph type="sldNum" sz="quarter" idx="12"/>
          </p:nvPr>
        </p:nvSpPr>
        <p:spPr/>
        <p:txBody>
          <a:bodyPr/>
          <a:lstStyle/>
          <a:p>
            <a:fld id="{2066355A-084C-D24E-9AD2-7E4FC41EA627}" type="slidenum">
              <a:rPr lang="en-US" smtClean="0"/>
              <a:pPr/>
              <a:t>53</a:t>
            </a:fld>
            <a:endParaRPr lang="en-US" dirty="0"/>
          </a:p>
        </p:txBody>
      </p:sp>
      <p:sp>
        <p:nvSpPr>
          <p:cNvPr id="4" name="TextBox 3">
            <a:extLst>
              <a:ext uri="{FF2B5EF4-FFF2-40B4-BE49-F238E27FC236}">
                <a16:creationId xmlns:a16="http://schemas.microsoft.com/office/drawing/2014/main" id="{4C660DC3-CE65-4D11-B07D-365EC18D950F}"/>
              </a:ext>
            </a:extLst>
          </p:cNvPr>
          <p:cNvSpPr txBox="1"/>
          <p:nvPr/>
        </p:nvSpPr>
        <p:spPr>
          <a:xfrm>
            <a:off x="358836" y="345381"/>
            <a:ext cx="8785164" cy="4031873"/>
          </a:xfrm>
          <a:prstGeom prst="rect">
            <a:avLst/>
          </a:prstGeom>
          <a:noFill/>
        </p:spPr>
        <p:txBody>
          <a:bodyPr wrap="square">
            <a:spAutoFit/>
          </a:bodyPr>
          <a:lstStyle/>
          <a:p>
            <a:pPr marL="228600" lvl="0" indent="-228600"/>
            <a:r>
              <a:rPr lang="ru-RU" sz="1600" b="1" dirty="0">
                <a:effectLst/>
                <a:latin typeface="Times New Roman" panose="02020603050405020304" pitchFamily="18" charset="0"/>
                <a:ea typeface="Times New Roman" panose="02020603050405020304" pitchFamily="18" charset="0"/>
              </a:rPr>
              <a:t>КОНКУРС сроки</a:t>
            </a:r>
            <a:br>
              <a:rPr lang="ru-RU" sz="1600" dirty="0">
                <a:effectLst/>
                <a:latin typeface="Times New Roman" panose="02020603050405020304" pitchFamily="18" charset="0"/>
                <a:ea typeface="Times New Roman" panose="02020603050405020304" pitchFamily="18" charset="0"/>
              </a:rPr>
            </a:br>
            <a:endParaRPr lang="ru-RU" sz="1600" dirty="0">
              <a:effectLst/>
              <a:latin typeface="Times New Roman" panose="02020603050405020304" pitchFamily="18" charset="0"/>
              <a:ea typeface="Times New Roman" panose="02020603050405020304" pitchFamily="18" charset="0"/>
            </a:endParaRPr>
          </a:p>
          <a:p>
            <a:pPr marL="228600" indent="-228600"/>
            <a:r>
              <a:rPr lang="ru-RU" sz="1600" dirty="0">
                <a:effectLst/>
                <a:latin typeface="Times New Roman" panose="02020603050405020304" pitchFamily="18" charset="0"/>
                <a:ea typeface="Times New Roman" panose="02020603050405020304" pitchFamily="18" charset="0"/>
              </a:rPr>
              <a:t>1 части – оценка по п. 2 и 3 ч. 1 ст. 32 подписание ЭК комиссии</a:t>
            </a:r>
          </a:p>
          <a:p>
            <a:pPr marL="228600" indent="-228600"/>
            <a:r>
              <a:rPr lang="ru-RU" sz="1600" dirty="0">
                <a:effectLst/>
                <a:latin typeface="Times New Roman" panose="02020603050405020304" pitchFamily="18" charset="0"/>
                <a:ea typeface="Times New Roman" panose="02020603050405020304" pitchFamily="18" charset="0"/>
              </a:rPr>
              <a:t>2 </a:t>
            </a:r>
            <a:r>
              <a:rPr lang="ru-RU" sz="1600" dirty="0" err="1">
                <a:effectLst/>
                <a:latin typeface="Times New Roman" panose="02020603050405020304" pitchFamily="18" charset="0"/>
                <a:ea typeface="Times New Roman" panose="02020603050405020304" pitchFamily="18" charset="0"/>
              </a:rPr>
              <a:t>р.д</a:t>
            </a:r>
            <a:r>
              <a:rPr lang="ru-RU" sz="1600" dirty="0">
                <a:effectLst/>
                <a:latin typeface="Times New Roman" panose="02020603050405020304" pitchFamily="18" charset="0"/>
                <a:ea typeface="Times New Roman" panose="02020603050405020304" pitchFamily="18" charset="0"/>
              </a:rPr>
              <a:t>. </a:t>
            </a:r>
          </a:p>
          <a:p>
            <a:pPr marL="228600" indent="-228600"/>
            <a:r>
              <a:rPr lang="ru-RU" sz="1600" dirty="0">
                <a:effectLst/>
                <a:latin typeface="Times New Roman" panose="02020603050405020304" pitchFamily="18" charset="0"/>
                <a:ea typeface="Times New Roman" panose="02020603050405020304" pitchFamily="18" charset="0"/>
              </a:rPr>
              <a:t>5 </a:t>
            </a:r>
            <a:r>
              <a:rPr lang="ru-RU" sz="1600" dirty="0" err="1">
                <a:effectLst/>
                <a:latin typeface="Times New Roman" panose="02020603050405020304" pitchFamily="18" charset="0"/>
                <a:ea typeface="Times New Roman" panose="02020603050405020304" pitchFamily="18" charset="0"/>
              </a:rPr>
              <a:t>р.д</a:t>
            </a:r>
            <a:r>
              <a:rPr lang="ru-RU" sz="1600" dirty="0">
                <a:effectLst/>
                <a:latin typeface="Times New Roman" panose="02020603050405020304" pitchFamily="18" charset="0"/>
                <a:ea typeface="Times New Roman" panose="02020603050405020304" pitchFamily="18" charset="0"/>
              </a:rPr>
              <a:t>. если:</a:t>
            </a:r>
          </a:p>
          <a:p>
            <a:pPr marL="228600" indent="-228600"/>
            <a:r>
              <a:rPr lang="ru-RU" sz="1600" dirty="0">
                <a:effectLst/>
                <a:latin typeface="Times New Roman" panose="02020603050405020304" pitchFamily="18" charset="0"/>
                <a:ea typeface="Times New Roman" panose="02020603050405020304" pitchFamily="18" charset="0"/>
              </a:rPr>
              <a:t>1) на выполнение научно-исследовательских, опытно-конструкторских и технологических работ; </a:t>
            </a:r>
          </a:p>
          <a:p>
            <a:pPr marL="228600" indent="-228600"/>
            <a:r>
              <a:rPr lang="ru-RU" sz="1600" dirty="0">
                <a:effectLst/>
                <a:latin typeface="Times New Roman" panose="02020603050405020304" pitchFamily="18" charset="0"/>
                <a:ea typeface="Times New Roman" panose="02020603050405020304" pitchFamily="18" charset="0"/>
              </a:rPr>
              <a:t>2) на создание произведения литературы или искусства; </a:t>
            </a:r>
          </a:p>
          <a:p>
            <a:pPr marL="228600" indent="-228600"/>
            <a:r>
              <a:rPr lang="ru-RU" sz="1600" dirty="0">
                <a:effectLst/>
                <a:latin typeface="Times New Roman" panose="02020603050405020304" pitchFamily="18" charset="0"/>
                <a:ea typeface="Times New Roman" panose="02020603050405020304" pitchFamily="18" charset="0"/>
              </a:rPr>
              <a:t>3) на выполнение работ по сохранению объектов культурного наследия (памятников истории и культуры) народов Российской Федерации; </a:t>
            </a:r>
          </a:p>
          <a:p>
            <a:pPr marL="228600" indent="-228600"/>
            <a:r>
              <a:rPr lang="ru-RU" sz="1600" dirty="0">
                <a:effectLst/>
                <a:latin typeface="Times New Roman" panose="02020603050405020304" pitchFamily="18" charset="0"/>
                <a:ea typeface="Times New Roman" panose="02020603050405020304" pitchFamily="18" charset="0"/>
              </a:rPr>
              <a:t>4) на выполнение работ по реставрации музейных предметов и музейных коллекций, включенных в состав Музейного фонда Российской Федерации, документов Архивного фонда Российской Федерации, особо ценных и редких документов, входящих в состав библиотечных фондов; </a:t>
            </a:r>
          </a:p>
          <a:p>
            <a:pPr marL="228600" indent="-228600"/>
            <a:r>
              <a:rPr lang="ru-RU" sz="1600" dirty="0">
                <a:effectLst/>
                <a:latin typeface="Times New Roman" panose="02020603050405020304" pitchFamily="18" charset="0"/>
                <a:ea typeface="Times New Roman" panose="02020603050405020304" pitchFamily="18" charset="0"/>
              </a:rPr>
              <a:t>5) на выполнение работ, оказание услуг, связанных с необходимостью допуска подрядчиков, исполнителей к учетным базам данных музеев, архивов, библиотек, к хранилищам (депозитариям) музея, библиотеки, к системам обеспечения безопасности и (или) сохранности музейных предметов и музейных коллекций, архивных документов, библиотечного фонда.</a:t>
            </a:r>
          </a:p>
        </p:txBody>
      </p:sp>
    </p:spTree>
    <p:extLst>
      <p:ext uri="{BB962C8B-B14F-4D97-AF65-F5344CB8AC3E}">
        <p14:creationId xmlns:p14="http://schemas.microsoft.com/office/powerpoint/2010/main" val="1692845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80FE1A8-F258-4DD6-9E21-A6D2D0647D75}"/>
              </a:ext>
            </a:extLst>
          </p:cNvPr>
          <p:cNvSpPr>
            <a:spLocks noGrp="1"/>
          </p:cNvSpPr>
          <p:nvPr>
            <p:ph type="sldNum" sz="quarter" idx="12"/>
          </p:nvPr>
        </p:nvSpPr>
        <p:spPr/>
        <p:txBody>
          <a:bodyPr/>
          <a:lstStyle/>
          <a:p>
            <a:fld id="{2066355A-084C-D24E-9AD2-7E4FC41EA627}" type="slidenum">
              <a:rPr lang="en-US" smtClean="0"/>
              <a:pPr/>
              <a:t>54</a:t>
            </a:fld>
            <a:endParaRPr lang="en-US" dirty="0"/>
          </a:p>
        </p:txBody>
      </p:sp>
      <p:sp>
        <p:nvSpPr>
          <p:cNvPr id="4" name="TextBox 3">
            <a:extLst>
              <a:ext uri="{FF2B5EF4-FFF2-40B4-BE49-F238E27FC236}">
                <a16:creationId xmlns:a16="http://schemas.microsoft.com/office/drawing/2014/main" id="{4C660DC3-CE65-4D11-B07D-365EC18D950F}"/>
              </a:ext>
            </a:extLst>
          </p:cNvPr>
          <p:cNvSpPr txBox="1"/>
          <p:nvPr/>
        </p:nvSpPr>
        <p:spPr>
          <a:xfrm>
            <a:off x="358836" y="345381"/>
            <a:ext cx="8785164" cy="4524315"/>
          </a:xfrm>
          <a:prstGeom prst="rect">
            <a:avLst/>
          </a:prstGeom>
          <a:noFill/>
        </p:spPr>
        <p:txBody>
          <a:bodyPr wrap="square">
            <a:spAutoFit/>
          </a:bodyPr>
          <a:lstStyle/>
          <a:p>
            <a:pPr marL="228600" lvl="0" indent="-228600"/>
            <a:r>
              <a:rPr lang="ru-RU" sz="1600" b="1" dirty="0">
                <a:effectLst/>
                <a:latin typeface="Times New Roman" panose="02020603050405020304" pitchFamily="18" charset="0"/>
                <a:ea typeface="Times New Roman" panose="02020603050405020304" pitchFamily="18" charset="0"/>
              </a:rPr>
              <a:t>КОНКУРС</a:t>
            </a:r>
            <a:br>
              <a:rPr lang="ru-RU" sz="1600" dirty="0">
                <a:effectLst/>
                <a:latin typeface="Times New Roman" panose="02020603050405020304" pitchFamily="18" charset="0"/>
                <a:ea typeface="Times New Roman" panose="02020603050405020304" pitchFamily="18" charset="0"/>
              </a:rPr>
            </a:br>
            <a:endParaRPr lang="ru-RU" sz="16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Участники, допущенные по 1м частям получают информацию о допуске и оценке и лучшей цене контракта, о наличии участника с иностранным товаром и российским товаром</a:t>
            </a:r>
          </a:p>
          <a:p>
            <a:pPr marL="228600">
              <a:spcAft>
                <a:spcPts val="1200"/>
              </a:spcAft>
            </a:pPr>
            <a:r>
              <a:rPr lang="ru-RU" sz="1800" dirty="0">
                <a:effectLst/>
                <a:latin typeface="Times New Roman" panose="02020603050405020304" pitchFamily="18" charset="0"/>
                <a:ea typeface="Times New Roman" panose="02020603050405020304" pitchFamily="18" charset="0"/>
              </a:rPr>
              <a:t>ЦП подают на следующий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Продолжительность 1 час.</a:t>
            </a:r>
          </a:p>
          <a:p>
            <a:pPr marL="228600">
              <a:spcAft>
                <a:spcPts val="1200"/>
              </a:spcAft>
            </a:pPr>
            <a:r>
              <a:rPr lang="ru-RU" sz="1800" dirty="0">
                <a:effectLst/>
                <a:latin typeface="Times New Roman" panose="02020603050405020304" pitchFamily="18" charset="0"/>
                <a:ea typeface="Times New Roman" panose="02020603050405020304" pitchFamily="18" charset="0"/>
              </a:rPr>
              <a:t>Рассмотрение и оценка 2х частей –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a:t>
            </a:r>
          </a:p>
          <a:p>
            <a:pPr marL="228600">
              <a:spcAft>
                <a:spcPts val="1200"/>
              </a:spcAft>
            </a:pPr>
            <a:r>
              <a:rPr lang="ru-RU" sz="1800" dirty="0">
                <a:effectLst/>
                <a:latin typeface="Times New Roman" panose="02020603050405020304" pitchFamily="18" charset="0"/>
                <a:ea typeface="Times New Roman" panose="02020603050405020304" pitchFamily="18" charset="0"/>
              </a:rPr>
              <a:t>Новое основание для отклонения:</a:t>
            </a:r>
          </a:p>
          <a:p>
            <a:pPr marL="228600">
              <a:spcAft>
                <a:spcPts val="1200"/>
              </a:spcAft>
            </a:pPr>
            <a:r>
              <a:rPr lang="ru-RU" sz="1800" dirty="0">
                <a:effectLst/>
                <a:latin typeface="Times New Roman" panose="02020603050405020304" pitchFamily="18" charset="0"/>
                <a:ea typeface="Times New Roman" panose="02020603050405020304" pitchFamily="18" charset="0"/>
              </a:rPr>
              <a:t>« выявление отнесения участника закупки к организациям, предусмотренным пунктом 4 статьи 2 Федерального закона от 4 июня 2018 г. № 127-ФЗ "О мерах воздействия (противодействия) на недружественные действия Соединенных Штатов Америки и иных иностранных государств", в случае осуществления закупки работ, услуг, включенных в перечень, определенный Правительством Российской Федерации в соответствии с указанным пунктом»</a:t>
            </a:r>
          </a:p>
        </p:txBody>
      </p:sp>
    </p:spTree>
    <p:extLst>
      <p:ext uri="{BB962C8B-B14F-4D97-AF65-F5344CB8AC3E}">
        <p14:creationId xmlns:p14="http://schemas.microsoft.com/office/powerpoint/2010/main" val="9777219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80FE1A8-F258-4DD6-9E21-A6D2D0647D75}"/>
              </a:ext>
            </a:extLst>
          </p:cNvPr>
          <p:cNvSpPr>
            <a:spLocks noGrp="1"/>
          </p:cNvSpPr>
          <p:nvPr>
            <p:ph type="sldNum" sz="quarter" idx="12"/>
          </p:nvPr>
        </p:nvSpPr>
        <p:spPr/>
        <p:txBody>
          <a:bodyPr/>
          <a:lstStyle/>
          <a:p>
            <a:fld id="{2066355A-084C-D24E-9AD2-7E4FC41EA627}" type="slidenum">
              <a:rPr lang="en-US" smtClean="0"/>
              <a:pPr/>
              <a:t>55</a:t>
            </a:fld>
            <a:endParaRPr lang="en-US" dirty="0"/>
          </a:p>
        </p:txBody>
      </p:sp>
      <p:sp>
        <p:nvSpPr>
          <p:cNvPr id="4" name="TextBox 3">
            <a:extLst>
              <a:ext uri="{FF2B5EF4-FFF2-40B4-BE49-F238E27FC236}">
                <a16:creationId xmlns:a16="http://schemas.microsoft.com/office/drawing/2014/main" id="{4C660DC3-CE65-4D11-B07D-365EC18D950F}"/>
              </a:ext>
            </a:extLst>
          </p:cNvPr>
          <p:cNvSpPr txBox="1"/>
          <p:nvPr/>
        </p:nvSpPr>
        <p:spPr>
          <a:xfrm>
            <a:off x="358836" y="345381"/>
            <a:ext cx="8785164" cy="3508653"/>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АУКЦИОН новый порядок</a:t>
            </a:r>
            <a:endParaRPr lang="ru-RU" sz="18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 </a:t>
            </a:r>
          </a:p>
          <a:p>
            <a:pPr marL="228600">
              <a:spcAft>
                <a:spcPts val="1200"/>
              </a:spcAft>
            </a:pPr>
            <a:r>
              <a:rPr lang="ru-RU" sz="1800" dirty="0">
                <a:effectLst/>
                <a:latin typeface="Times New Roman" panose="02020603050405020304" pitchFamily="18" charset="0"/>
                <a:ea typeface="Times New Roman" panose="02020603050405020304" pitchFamily="18" charset="0"/>
              </a:rPr>
              <a:t>Торги через 2 часа после окончания подачи заявок.</a:t>
            </a:r>
          </a:p>
          <a:p>
            <a:pPr marL="228600">
              <a:spcAft>
                <a:spcPts val="1200"/>
              </a:spcAft>
            </a:pPr>
            <a:r>
              <a:rPr lang="ru-RU" sz="1800" dirty="0">
                <a:effectLst/>
                <a:latin typeface="Times New Roman" panose="02020603050405020304" pitchFamily="18" charset="0"/>
                <a:ea typeface="Times New Roman" panose="02020603050405020304" pitchFamily="18" charset="0"/>
              </a:rPr>
              <a:t>Время подачи ЦП на торгах – 4 минуты далее торги за 2е место 10 минут.</a:t>
            </a:r>
          </a:p>
          <a:p>
            <a:pPr marL="228600">
              <a:spcAft>
                <a:spcPts val="1200"/>
              </a:spcAft>
            </a:pPr>
            <a:r>
              <a:rPr lang="ru-RU" sz="1800" dirty="0">
                <a:effectLst/>
                <a:latin typeface="Times New Roman" panose="02020603050405020304" pitchFamily="18" charset="0"/>
                <a:ea typeface="Times New Roman" panose="02020603050405020304" pitchFamily="18" charset="0"/>
              </a:rPr>
              <a:t>Нет ЦП участника – ЦП = НМЦК</a:t>
            </a:r>
          </a:p>
          <a:p>
            <a:pPr marL="228600">
              <a:spcAft>
                <a:spcPts val="1200"/>
              </a:spcAft>
            </a:pPr>
            <a:r>
              <a:rPr lang="ru-RU" sz="1800" dirty="0">
                <a:effectLst/>
                <a:latin typeface="Times New Roman" panose="02020603050405020304" pitchFamily="18" charset="0"/>
                <a:ea typeface="Times New Roman" panose="02020603050405020304" pitchFamily="18" charset="0"/>
              </a:rPr>
              <a:t>Срок рассмотрения заявок - Не позднее двух рабочих дней со дня, следующего за датой окончания срока подачи заявок на участие в закупке</a:t>
            </a:r>
          </a:p>
          <a:p>
            <a:pPr marL="228600">
              <a:spcAft>
                <a:spcPts val="1200"/>
              </a:spcAft>
            </a:pPr>
            <a:r>
              <a:rPr lang="ru-RU" sz="1800" dirty="0">
                <a:effectLst/>
                <a:latin typeface="Times New Roman" panose="02020603050405020304" pitchFamily="18" charset="0"/>
                <a:ea typeface="Times New Roman" panose="02020603050405020304" pitchFamily="18" charset="0"/>
              </a:rPr>
              <a:t>Участник может подать запрос о разъяснении результатов рассмотрения его заявки – ответ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3900547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80FE1A8-F258-4DD6-9E21-A6D2D0647D75}"/>
              </a:ext>
            </a:extLst>
          </p:cNvPr>
          <p:cNvSpPr>
            <a:spLocks noGrp="1"/>
          </p:cNvSpPr>
          <p:nvPr>
            <p:ph type="sldNum" sz="quarter" idx="12"/>
          </p:nvPr>
        </p:nvSpPr>
        <p:spPr/>
        <p:txBody>
          <a:bodyPr/>
          <a:lstStyle/>
          <a:p>
            <a:fld id="{2066355A-084C-D24E-9AD2-7E4FC41EA627}" type="slidenum">
              <a:rPr lang="en-US" smtClean="0"/>
              <a:pPr/>
              <a:t>56</a:t>
            </a:fld>
            <a:endParaRPr lang="en-US" dirty="0"/>
          </a:p>
        </p:txBody>
      </p:sp>
      <p:sp>
        <p:nvSpPr>
          <p:cNvPr id="4" name="TextBox 3">
            <a:extLst>
              <a:ext uri="{FF2B5EF4-FFF2-40B4-BE49-F238E27FC236}">
                <a16:creationId xmlns:a16="http://schemas.microsoft.com/office/drawing/2014/main" id="{4C660DC3-CE65-4D11-B07D-365EC18D950F}"/>
              </a:ext>
            </a:extLst>
          </p:cNvPr>
          <p:cNvSpPr txBox="1"/>
          <p:nvPr/>
        </p:nvSpPr>
        <p:spPr>
          <a:xfrm>
            <a:off x="358836" y="345381"/>
            <a:ext cx="8785164" cy="1661993"/>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ЗАПРОС КОТИРОВОК</a:t>
            </a:r>
          </a:p>
          <a:p>
            <a:pPr marL="228600">
              <a:spcAft>
                <a:spcPts val="1200"/>
              </a:spcAft>
            </a:pPr>
            <a:r>
              <a:rPr lang="ru-RU" dirty="0">
                <a:latin typeface="Times New Roman" panose="02020603050405020304" pitchFamily="18" charset="0"/>
                <a:ea typeface="Times New Roman" panose="02020603050405020304" pitchFamily="18" charset="0"/>
              </a:rPr>
              <a:t>Проводится также, как указано в 449-ФЗ, но</a:t>
            </a:r>
            <a:endParaRPr lang="ru-RU" sz="18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Рассмотрение заявок –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a:t>
            </a:r>
          </a:p>
          <a:p>
            <a:pPr marL="228600">
              <a:spcAft>
                <a:spcPts val="1200"/>
              </a:spcAft>
            </a:pPr>
            <a:r>
              <a:rPr lang="ru-RU" dirty="0">
                <a:latin typeface="Times New Roman" panose="02020603050405020304" pitchFamily="18" charset="0"/>
                <a:ea typeface="Times New Roman" panose="02020603050405020304" pitchFamily="18" charset="0"/>
              </a:rPr>
              <a:t>Особенности заключения контракта остались из 449-ФЗ</a:t>
            </a: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784644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580FE1A8-F258-4DD6-9E21-A6D2D0647D75}"/>
              </a:ext>
            </a:extLst>
          </p:cNvPr>
          <p:cNvSpPr>
            <a:spLocks noGrp="1"/>
          </p:cNvSpPr>
          <p:nvPr>
            <p:ph type="sldNum" sz="quarter" idx="12"/>
          </p:nvPr>
        </p:nvSpPr>
        <p:spPr/>
        <p:txBody>
          <a:bodyPr/>
          <a:lstStyle/>
          <a:p>
            <a:fld id="{2066355A-084C-D24E-9AD2-7E4FC41EA627}" type="slidenum">
              <a:rPr lang="en-US" smtClean="0"/>
              <a:pPr/>
              <a:t>57</a:t>
            </a:fld>
            <a:endParaRPr lang="en-US" dirty="0"/>
          </a:p>
        </p:txBody>
      </p:sp>
      <p:sp>
        <p:nvSpPr>
          <p:cNvPr id="4" name="TextBox 3">
            <a:extLst>
              <a:ext uri="{FF2B5EF4-FFF2-40B4-BE49-F238E27FC236}">
                <a16:creationId xmlns:a16="http://schemas.microsoft.com/office/drawing/2014/main" id="{4C660DC3-CE65-4D11-B07D-365EC18D950F}"/>
              </a:ext>
            </a:extLst>
          </p:cNvPr>
          <p:cNvSpPr txBox="1"/>
          <p:nvPr/>
        </p:nvSpPr>
        <p:spPr>
          <a:xfrm>
            <a:off x="358836" y="345381"/>
            <a:ext cx="8785164" cy="2800767"/>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ПРИЗНАНИЕ НЕСОСТОЯВШИМСЯ</a:t>
            </a:r>
            <a:endParaRPr lang="ru-RU" sz="18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 </a:t>
            </a:r>
          </a:p>
          <a:p>
            <a:pPr marL="228600">
              <a:spcAft>
                <a:spcPts val="1200"/>
              </a:spcAft>
            </a:pPr>
            <a:r>
              <a:rPr lang="ru-RU" sz="1800" dirty="0">
                <a:effectLst/>
                <a:latin typeface="Times New Roman" panose="02020603050405020304" pitchFamily="18" charset="0"/>
                <a:ea typeface="Times New Roman" panose="02020603050405020304" pitchFamily="18" charset="0"/>
              </a:rPr>
              <a:t>Конкурс: подана 1 заявка или соответствует 1 заявка</a:t>
            </a:r>
          </a:p>
          <a:p>
            <a:pPr marL="228600">
              <a:spcAft>
                <a:spcPts val="1200"/>
              </a:spcAft>
            </a:pPr>
            <a:r>
              <a:rPr lang="ru-RU" sz="1800" dirty="0">
                <a:effectLst/>
                <a:latin typeface="Times New Roman" panose="02020603050405020304" pitchFamily="18" charset="0"/>
                <a:ea typeface="Times New Roman" panose="02020603050405020304" pitchFamily="18" charset="0"/>
              </a:rPr>
              <a:t>Рассматриваем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 делаем протокол подведения итогов</a:t>
            </a:r>
          </a:p>
          <a:p>
            <a:pPr marL="228600">
              <a:spcAft>
                <a:spcPts val="1200"/>
              </a:spcAft>
            </a:pPr>
            <a:r>
              <a:rPr lang="ru-RU" dirty="0">
                <a:latin typeface="Times New Roman" panose="02020603050405020304" pitchFamily="18" charset="0"/>
                <a:ea typeface="Times New Roman" panose="02020603050405020304" pitchFamily="18" charset="0"/>
              </a:rPr>
              <a:t>Для всех способов – делаем протокол подведения итогов. (Нет протоколов рассмотрения единственной заявки и т.п.)</a:t>
            </a:r>
            <a:endParaRPr lang="ru-RU" sz="1800" dirty="0">
              <a:effectLst/>
              <a:latin typeface="Times New Roman" panose="02020603050405020304" pitchFamily="18" charset="0"/>
              <a:ea typeface="Times New Roman" panose="02020603050405020304" pitchFamily="18" charset="0"/>
            </a:endParaRPr>
          </a:p>
          <a:p>
            <a:r>
              <a:rPr lang="ru-RU" sz="1800" dirty="0">
                <a:effectLst/>
                <a:latin typeface="Times New Roman" panose="02020603050405020304" pitchFamily="18" charset="0"/>
                <a:ea typeface="Times New Roman" panose="02020603050405020304" pitchFamily="18" charset="0"/>
              </a:rPr>
              <a:t>Для любых закупок – 0 заявок – новая закупка или ЕП п. 25 ч. 1 ст. 93</a:t>
            </a:r>
          </a:p>
        </p:txBody>
      </p:sp>
    </p:spTree>
    <p:extLst>
      <p:ext uri="{BB962C8B-B14F-4D97-AF65-F5344CB8AC3E}">
        <p14:creationId xmlns:p14="http://schemas.microsoft.com/office/powerpoint/2010/main" val="4137621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58</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Заключение контракта</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29018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849CFE4-5D41-403B-B96A-98E1CCD2943F}"/>
              </a:ext>
            </a:extLst>
          </p:cNvPr>
          <p:cNvSpPr>
            <a:spLocks noGrp="1"/>
          </p:cNvSpPr>
          <p:nvPr>
            <p:ph type="sldNum" sz="quarter" idx="12"/>
          </p:nvPr>
        </p:nvSpPr>
        <p:spPr/>
        <p:txBody>
          <a:bodyPr/>
          <a:lstStyle/>
          <a:p>
            <a:fld id="{2066355A-084C-D24E-9AD2-7E4FC41EA627}" type="slidenum">
              <a:rPr lang="en-US" smtClean="0"/>
              <a:pPr/>
              <a:t>59</a:t>
            </a:fld>
            <a:endParaRPr lang="en-US" dirty="0"/>
          </a:p>
        </p:txBody>
      </p:sp>
      <p:sp>
        <p:nvSpPr>
          <p:cNvPr id="4" name="TextBox 3">
            <a:extLst>
              <a:ext uri="{FF2B5EF4-FFF2-40B4-BE49-F238E27FC236}">
                <a16:creationId xmlns:a16="http://schemas.microsoft.com/office/drawing/2014/main" id="{56E38FF8-1FD3-4228-9F3C-FF4DB5B91547}"/>
              </a:ext>
            </a:extLst>
          </p:cNvPr>
          <p:cNvSpPr txBox="1"/>
          <p:nvPr/>
        </p:nvSpPr>
        <p:spPr>
          <a:xfrm>
            <a:off x="269875" y="323612"/>
            <a:ext cx="8370888" cy="2646878"/>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ЗАКЛЮЧЕНИЕ КОНТРАКТА</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Направление проекта –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Подписание победителем – 5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a:t>
            </a:r>
            <a:endParaRPr lang="ru-RU" sz="1400" dirty="0">
              <a:effectLst/>
              <a:latin typeface="Times New Roman" panose="02020603050405020304" pitchFamily="18" charset="0"/>
              <a:ea typeface="Times New Roman" panose="02020603050405020304" pitchFamily="18" charset="0"/>
            </a:endParaRPr>
          </a:p>
          <a:p>
            <a:r>
              <a:rPr lang="ru-RU" sz="1800" b="1" dirty="0">
                <a:effectLst/>
                <a:latin typeface="Times New Roman" panose="02020603050405020304" pitchFamily="18" charset="0"/>
                <a:ea typeface="Times New Roman" panose="02020603050405020304" pitchFamily="18" charset="0"/>
              </a:rPr>
              <a:t>Не позднее пяти рабочих дней,</a:t>
            </a:r>
            <a:r>
              <a:rPr lang="ru-RU" sz="1800" dirty="0">
                <a:effectLst/>
                <a:latin typeface="Times New Roman" panose="02020603050405020304" pitchFamily="18" charset="0"/>
                <a:ea typeface="Times New Roman" panose="02020603050405020304" pitchFamily="18" charset="0"/>
              </a:rPr>
              <a:t> следующих за днем размещения заказчиком проекта контракта, участник закупки, с которым заключается контракт, осуществляет одно из следующих действий:</a:t>
            </a:r>
            <a:endParaRPr lang="ru-RU" dirty="0"/>
          </a:p>
        </p:txBody>
      </p:sp>
    </p:spTree>
    <p:extLst>
      <p:ext uri="{BB962C8B-B14F-4D97-AF65-F5344CB8AC3E}">
        <p14:creationId xmlns:p14="http://schemas.microsoft.com/office/powerpoint/2010/main" val="1620044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6</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867574"/>
            <a:ext cx="6057043" cy="369332"/>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Изменения от 01.01.2021</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74824" y="2782986"/>
            <a:ext cx="2437588" cy="2437588"/>
          </a:xfrm>
          <a:prstGeom prst="rect">
            <a:avLst/>
          </a:prstGeom>
        </p:spPr>
      </p:pic>
      <p:sp>
        <p:nvSpPr>
          <p:cNvPr id="2" name="Прямоугольник 1">
            <a:extLst>
              <a:ext uri="{FF2B5EF4-FFF2-40B4-BE49-F238E27FC236}">
                <a16:creationId xmlns:a16="http://schemas.microsoft.com/office/drawing/2014/main" id="{122B2C21-8397-437D-9D1F-483EAEBF2FFA}"/>
              </a:ext>
            </a:extLst>
          </p:cNvPr>
          <p:cNvSpPr/>
          <p:nvPr/>
        </p:nvSpPr>
        <p:spPr>
          <a:xfrm>
            <a:off x="629070" y="1236906"/>
            <a:ext cx="6554967" cy="3293209"/>
          </a:xfrm>
          <a:prstGeom prst="rect">
            <a:avLst/>
          </a:prstGeom>
        </p:spPr>
        <p:txBody>
          <a:bodyPr wrap="square">
            <a:spAutoFit/>
          </a:bodyPr>
          <a:lstStyle/>
          <a:p>
            <a:pPr marL="285750" lvl="0" indent="-285750">
              <a:buClr>
                <a:srgbClr val="0E779D"/>
              </a:buClr>
              <a:buFont typeface="Wingdings" panose="05000000000000000000" pitchFamily="2" charset="2"/>
              <a:buChar char="q"/>
            </a:pPr>
            <a:r>
              <a:rPr lang="ru-RU" sz="1600" dirty="0"/>
              <a:t>Федеральные законы, которые вносят изменения в 44-ФЗ в части закупок, планирования, контроля, мониторинга и аудита вступают в силу только с 1 января очередного года, а если изменения приняты после 1 октября, то с 1 января, следующего за очередным календарным годом.</a:t>
            </a:r>
          </a:p>
          <a:p>
            <a:pPr marL="285750" lvl="0" indent="-285750">
              <a:buClr>
                <a:srgbClr val="0E779D"/>
              </a:buClr>
              <a:buFont typeface="Wingdings" panose="05000000000000000000" pitchFamily="2" charset="2"/>
              <a:buChar char="q"/>
            </a:pPr>
            <a:endParaRPr lang="ru-RU" sz="1600" dirty="0"/>
          </a:p>
          <a:p>
            <a:pPr marL="285750" lvl="0" indent="-285750">
              <a:buClr>
                <a:srgbClr val="0E779D"/>
              </a:buClr>
              <a:buFont typeface="Wingdings" panose="05000000000000000000" pitchFamily="2" charset="2"/>
              <a:buChar char="q"/>
            </a:pPr>
            <a:r>
              <a:rPr lang="ru-RU" sz="1600" dirty="0"/>
              <a:t>Комиссия по осуществлению закупок обязательно проверяет участника на следующее: «Участник - юридическое лицо, которое в течение двух лет до момента подачи заявки на участие в закупке не было привлечено к административной ответственности за совершение административного правонарушения, предусмотренного статьей 19.28 Кодекса Российской Федерации об административных правонарушениях»</a:t>
            </a:r>
          </a:p>
        </p:txBody>
      </p:sp>
      <p:sp>
        <p:nvSpPr>
          <p:cNvPr id="10" name="Название 1">
            <a:extLst>
              <a:ext uri="{FF2B5EF4-FFF2-40B4-BE49-F238E27FC236}">
                <a16:creationId xmlns:a16="http://schemas.microsoft.com/office/drawing/2014/main" id="{B2A9502C-D915-4EA7-84A4-3212D46CE781}"/>
              </a:ext>
            </a:extLst>
          </p:cNvPr>
          <p:cNvSpPr txBox="1">
            <a:spLocks/>
          </p:cNvSpPr>
          <p:nvPr/>
        </p:nvSpPr>
        <p:spPr>
          <a:xfrm>
            <a:off x="629070" y="0"/>
            <a:ext cx="6390497" cy="981978"/>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latin typeface="Trebuchet MS" panose="020B0603020202020204" pitchFamily="34" charset="0"/>
              </a:rPr>
              <a:t>124-ФЗ от 24.04.2020</a:t>
            </a:r>
            <a:br>
              <a:rPr lang="ru-RU" sz="1800" dirty="0">
                <a:latin typeface="Trebuchet MS" panose="020B0603020202020204" pitchFamily="34" charset="0"/>
              </a:rPr>
            </a:br>
            <a:endParaRPr lang="ru-RU" sz="1800" dirty="0"/>
          </a:p>
        </p:txBody>
      </p:sp>
    </p:spTree>
    <p:extLst>
      <p:ext uri="{BB962C8B-B14F-4D97-AF65-F5344CB8AC3E}">
        <p14:creationId xmlns:p14="http://schemas.microsoft.com/office/powerpoint/2010/main" val="4175873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849CFE4-5D41-403B-B96A-98E1CCD2943F}"/>
              </a:ext>
            </a:extLst>
          </p:cNvPr>
          <p:cNvSpPr>
            <a:spLocks noGrp="1"/>
          </p:cNvSpPr>
          <p:nvPr>
            <p:ph type="sldNum" sz="quarter" idx="12"/>
          </p:nvPr>
        </p:nvSpPr>
        <p:spPr/>
        <p:txBody>
          <a:bodyPr/>
          <a:lstStyle/>
          <a:p>
            <a:fld id="{2066355A-084C-D24E-9AD2-7E4FC41EA627}" type="slidenum">
              <a:rPr lang="en-US" smtClean="0"/>
              <a:pPr/>
              <a:t>60</a:t>
            </a:fld>
            <a:endParaRPr lang="en-US" dirty="0"/>
          </a:p>
        </p:txBody>
      </p:sp>
      <p:sp>
        <p:nvSpPr>
          <p:cNvPr id="4" name="TextBox 3">
            <a:extLst>
              <a:ext uri="{FF2B5EF4-FFF2-40B4-BE49-F238E27FC236}">
                <a16:creationId xmlns:a16="http://schemas.microsoft.com/office/drawing/2014/main" id="{56E38FF8-1FD3-4228-9F3C-FF4DB5B91547}"/>
              </a:ext>
            </a:extLst>
          </p:cNvPr>
          <p:cNvSpPr txBox="1"/>
          <p:nvPr/>
        </p:nvSpPr>
        <p:spPr>
          <a:xfrm>
            <a:off x="269875" y="323612"/>
            <a:ext cx="8370888" cy="4616648"/>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ЗАКЛЮЧЕНИЕ КОНТРАКТА</a:t>
            </a:r>
            <a:endParaRPr lang="ru-RU" sz="1400" dirty="0">
              <a:effectLst/>
              <a:latin typeface="Times New Roman" panose="02020603050405020304" pitchFamily="18" charset="0"/>
              <a:ea typeface="Times New Roman" panose="02020603050405020304" pitchFamily="18" charset="0"/>
            </a:endParaRPr>
          </a:p>
          <a:p>
            <a:r>
              <a:rPr lang="ru-RU" sz="1800" b="1" dirty="0">
                <a:effectLst/>
                <a:latin typeface="Times New Roman" panose="02020603050405020304" pitchFamily="18" charset="0"/>
                <a:ea typeface="Times New Roman" panose="02020603050405020304" pitchFamily="18" charset="0"/>
              </a:rPr>
              <a:t>Не позднее пяти рабочих дней,</a:t>
            </a:r>
            <a:r>
              <a:rPr lang="ru-RU" sz="1800" dirty="0">
                <a:effectLst/>
                <a:latin typeface="Times New Roman" panose="02020603050405020304" pitchFamily="18" charset="0"/>
                <a:ea typeface="Times New Roman" panose="02020603050405020304" pitchFamily="18" charset="0"/>
              </a:rPr>
              <a:t> следующих за днем размещения заказчиком проекта контракта, участник закупки, с которым заключается контракт, осуществляет </a:t>
            </a:r>
            <a:r>
              <a:rPr lang="ru-RU" sz="1800" b="1" u="sng"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одно из следующих действий</a:t>
            </a:r>
            <a:r>
              <a:rPr lang="ru-RU" sz="1800" dirty="0">
                <a:effectLst/>
                <a:latin typeface="Times New Roman" panose="02020603050405020304" pitchFamily="18" charset="0"/>
                <a:ea typeface="Times New Roman" panose="02020603050405020304" pitchFamily="18" charset="0"/>
              </a:rPr>
              <a:t>:</a:t>
            </a:r>
          </a:p>
          <a:p>
            <a:pPr marL="228600">
              <a:spcAft>
                <a:spcPts val="1200"/>
              </a:spcAft>
            </a:pPr>
            <a:r>
              <a:rPr lang="ru-RU" sz="1600" dirty="0">
                <a:effectLst/>
                <a:latin typeface="Times New Roman" panose="02020603050405020304" pitchFamily="18" charset="0"/>
                <a:ea typeface="Times New Roman" panose="02020603050405020304" pitchFamily="18" charset="0"/>
              </a:rPr>
              <a:t>1) </a:t>
            </a:r>
            <a:r>
              <a:rPr lang="ru-RU" sz="1600" b="1" dirty="0">
                <a:effectLst/>
                <a:latin typeface="Times New Roman" panose="02020603050405020304" pitchFamily="18" charset="0"/>
                <a:ea typeface="Times New Roman" panose="02020603050405020304" pitchFamily="18" charset="0"/>
              </a:rPr>
              <a:t>подписывает, проект контракта</a:t>
            </a:r>
            <a:r>
              <a:rPr lang="ru-RU" sz="1600" dirty="0">
                <a:effectLst/>
                <a:latin typeface="Times New Roman" panose="02020603050405020304" pitchFamily="18" charset="0"/>
                <a:ea typeface="Times New Roman" panose="02020603050405020304" pitchFamily="18" charset="0"/>
              </a:rPr>
              <a:t>, и одновременно размещает на электронной площадке подписанный проект контракта, а также документ, подтверждающий предоставление обеспечения исполнения контракта в соответствии с настоящим Федеральным законом (за исключением случаев, предусмотренных настоящим Федеральным законом). При этом такой участник закупки: </a:t>
            </a:r>
          </a:p>
          <a:p>
            <a:pPr marL="228600">
              <a:spcAft>
                <a:spcPts val="1200"/>
              </a:spcAft>
            </a:pPr>
            <a:r>
              <a:rPr lang="ru-RU" sz="1600" dirty="0">
                <a:effectLst/>
                <a:latin typeface="Times New Roman" panose="02020603050405020304" pitchFamily="18" charset="0"/>
                <a:ea typeface="Times New Roman" panose="02020603050405020304" pitchFamily="18" charset="0"/>
              </a:rPr>
              <a:t>а) в случаях, предусмотренных статьей 37 настоящего Федерального закона, одновременно представляет заказчику информацию и документы, предусмотренные указанной статьей; </a:t>
            </a:r>
          </a:p>
          <a:p>
            <a:pPr marL="228600">
              <a:spcAft>
                <a:spcPts val="1200"/>
              </a:spcAft>
            </a:pPr>
            <a:r>
              <a:rPr lang="ru-RU" sz="1600" dirty="0">
                <a:effectLst/>
                <a:latin typeface="Times New Roman" panose="02020603050405020304" pitchFamily="18" charset="0"/>
                <a:ea typeface="Times New Roman" panose="02020603050405020304" pitchFamily="18" charset="0"/>
              </a:rPr>
              <a:t>б)в случае, предусмотренном пунктом 9 части 3 статьи 49 настоящего Федерального закона, вносит на счет, на котором в соответствии с законодательством Российской Федерации учитываются операции со средствами, поступающими заказчику, денежные средства в размере платы за заключение контракта, предложенной таким участником закупки; </a:t>
            </a:r>
          </a:p>
        </p:txBody>
      </p:sp>
    </p:spTree>
    <p:extLst>
      <p:ext uri="{BB962C8B-B14F-4D97-AF65-F5344CB8AC3E}">
        <p14:creationId xmlns:p14="http://schemas.microsoft.com/office/powerpoint/2010/main" val="11582011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849CFE4-5D41-403B-B96A-98E1CCD2943F}"/>
              </a:ext>
            </a:extLst>
          </p:cNvPr>
          <p:cNvSpPr>
            <a:spLocks noGrp="1"/>
          </p:cNvSpPr>
          <p:nvPr>
            <p:ph type="sldNum" sz="quarter" idx="12"/>
          </p:nvPr>
        </p:nvSpPr>
        <p:spPr/>
        <p:txBody>
          <a:bodyPr/>
          <a:lstStyle/>
          <a:p>
            <a:fld id="{2066355A-084C-D24E-9AD2-7E4FC41EA627}" type="slidenum">
              <a:rPr lang="en-US" smtClean="0"/>
              <a:pPr/>
              <a:t>61</a:t>
            </a:fld>
            <a:endParaRPr lang="en-US" dirty="0"/>
          </a:p>
        </p:txBody>
      </p:sp>
      <p:sp>
        <p:nvSpPr>
          <p:cNvPr id="4" name="TextBox 3">
            <a:extLst>
              <a:ext uri="{FF2B5EF4-FFF2-40B4-BE49-F238E27FC236}">
                <a16:creationId xmlns:a16="http://schemas.microsoft.com/office/drawing/2014/main" id="{56E38FF8-1FD3-4228-9F3C-FF4DB5B91547}"/>
              </a:ext>
            </a:extLst>
          </p:cNvPr>
          <p:cNvSpPr txBox="1"/>
          <p:nvPr/>
        </p:nvSpPr>
        <p:spPr>
          <a:xfrm>
            <a:off x="269875" y="323612"/>
            <a:ext cx="8370888" cy="4616648"/>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ЗАКЛЮЧЕНИЕ КОНТРАКТА</a:t>
            </a:r>
            <a:endParaRPr lang="ru-RU" sz="1400" dirty="0">
              <a:effectLst/>
              <a:latin typeface="Times New Roman" panose="02020603050405020304" pitchFamily="18" charset="0"/>
              <a:ea typeface="Times New Roman" panose="02020603050405020304" pitchFamily="18" charset="0"/>
            </a:endParaRPr>
          </a:p>
          <a:p>
            <a:r>
              <a:rPr lang="ru-RU" sz="1800" b="1" dirty="0">
                <a:effectLst/>
                <a:latin typeface="Times New Roman" panose="02020603050405020304" pitchFamily="18" charset="0"/>
                <a:ea typeface="Times New Roman" panose="02020603050405020304" pitchFamily="18" charset="0"/>
              </a:rPr>
              <a:t>Не позднее пяти рабочих дней,</a:t>
            </a:r>
            <a:r>
              <a:rPr lang="ru-RU" sz="1800" dirty="0">
                <a:effectLst/>
                <a:latin typeface="Times New Roman" panose="02020603050405020304" pitchFamily="18" charset="0"/>
                <a:ea typeface="Times New Roman" panose="02020603050405020304" pitchFamily="18" charset="0"/>
              </a:rPr>
              <a:t> следующих за днем размещения заказчиком проекта контракта, участник закупки, с которым заключается контракт, осуществляет </a:t>
            </a:r>
            <a:r>
              <a:rPr lang="ru-RU" sz="1800" b="1" u="sng"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одно из следующих действий</a:t>
            </a:r>
            <a:r>
              <a:rPr lang="ru-RU" sz="1800" dirty="0">
                <a:effectLst/>
                <a:latin typeface="Times New Roman" panose="02020603050405020304" pitchFamily="18" charset="0"/>
                <a:ea typeface="Times New Roman" panose="02020603050405020304" pitchFamily="18" charset="0"/>
              </a:rPr>
              <a:t>:</a:t>
            </a:r>
          </a:p>
          <a:p>
            <a:pPr marL="228600">
              <a:spcAft>
                <a:spcPts val="1200"/>
              </a:spcAft>
            </a:pPr>
            <a:r>
              <a:rPr lang="ru-RU" sz="1800" dirty="0">
                <a:effectLst/>
                <a:latin typeface="Times New Roman" panose="02020603050405020304" pitchFamily="18" charset="0"/>
                <a:ea typeface="Times New Roman" panose="02020603050405020304" pitchFamily="18" charset="0"/>
              </a:rPr>
              <a:t>2) формирует, подписывает </a:t>
            </a:r>
            <a:r>
              <a:rPr lang="ru-RU" sz="1800" b="1" dirty="0">
                <a:effectLst/>
                <a:latin typeface="Times New Roman" panose="02020603050405020304" pitchFamily="18" charset="0"/>
                <a:ea typeface="Times New Roman" panose="02020603050405020304" pitchFamily="18" charset="0"/>
              </a:rPr>
              <a:t>протокол разногласий</a:t>
            </a:r>
            <a:r>
              <a:rPr lang="ru-RU" sz="1800"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в одном или нескольких случаях</a:t>
            </a:r>
            <a:r>
              <a:rPr lang="ru-RU" sz="1800" dirty="0">
                <a:effectLst/>
                <a:latin typeface="Times New Roman" panose="02020603050405020304" pitchFamily="18" charset="0"/>
                <a:ea typeface="Times New Roman" panose="02020603050405020304" pitchFamily="18" charset="0"/>
              </a:rPr>
              <a:t>: </a:t>
            </a:r>
          </a:p>
          <a:p>
            <a:pPr marL="228600">
              <a:spcAft>
                <a:spcPts val="1200"/>
              </a:spcAft>
            </a:pPr>
            <a:r>
              <a:rPr lang="ru-RU" sz="1800" dirty="0">
                <a:effectLst/>
                <a:latin typeface="Times New Roman" panose="02020603050405020304" pitchFamily="18" charset="0"/>
                <a:ea typeface="Times New Roman" panose="02020603050405020304" pitchFamily="18" charset="0"/>
              </a:rPr>
              <a:t>а) наличия разногласий в отношении информации, включенной в проект контракта с указанием информации, не соответствующей требованиям, установленным в извещении об осуществлении закупки, положениям заявки такого участника закупки; </a:t>
            </a:r>
          </a:p>
          <a:p>
            <a:pPr marL="228600">
              <a:spcAft>
                <a:spcPts val="1200"/>
              </a:spcAft>
            </a:pPr>
            <a:r>
              <a:rPr lang="ru-RU" sz="1800" dirty="0">
                <a:effectLst/>
                <a:latin typeface="Times New Roman" panose="02020603050405020304" pitchFamily="18" charset="0"/>
                <a:ea typeface="Times New Roman" panose="02020603050405020304" pitchFamily="18" charset="0"/>
              </a:rPr>
              <a:t>б) несогласия заключить контракт, содержащий условия об увеличении кол-ва товаров в пределах НМЦК; </a:t>
            </a:r>
          </a:p>
          <a:p>
            <a:pPr marL="228600">
              <a:spcAft>
                <a:spcPts val="1200"/>
              </a:spcAft>
            </a:pPr>
            <a:r>
              <a:rPr lang="ru-RU" sz="1800" dirty="0">
                <a:effectLst/>
                <a:latin typeface="Times New Roman" panose="02020603050405020304" pitchFamily="18" charset="0"/>
                <a:ea typeface="Times New Roman" panose="02020603050405020304" pitchFamily="18" charset="0"/>
              </a:rPr>
              <a:t>в) направления предложения о снижении (без изменения иных условий, включенных в проект контракта) цены контракта; </a:t>
            </a:r>
          </a:p>
        </p:txBody>
      </p:sp>
    </p:spTree>
    <p:extLst>
      <p:ext uri="{BB962C8B-B14F-4D97-AF65-F5344CB8AC3E}">
        <p14:creationId xmlns:p14="http://schemas.microsoft.com/office/powerpoint/2010/main" val="17899352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849CFE4-5D41-403B-B96A-98E1CCD2943F}"/>
              </a:ext>
            </a:extLst>
          </p:cNvPr>
          <p:cNvSpPr>
            <a:spLocks noGrp="1"/>
          </p:cNvSpPr>
          <p:nvPr>
            <p:ph type="sldNum" sz="quarter" idx="12"/>
          </p:nvPr>
        </p:nvSpPr>
        <p:spPr/>
        <p:txBody>
          <a:bodyPr/>
          <a:lstStyle/>
          <a:p>
            <a:fld id="{2066355A-084C-D24E-9AD2-7E4FC41EA627}" type="slidenum">
              <a:rPr lang="en-US" smtClean="0"/>
              <a:pPr/>
              <a:t>62</a:t>
            </a:fld>
            <a:endParaRPr lang="en-US" dirty="0"/>
          </a:p>
        </p:txBody>
      </p:sp>
      <p:sp>
        <p:nvSpPr>
          <p:cNvPr id="4" name="TextBox 3">
            <a:extLst>
              <a:ext uri="{FF2B5EF4-FFF2-40B4-BE49-F238E27FC236}">
                <a16:creationId xmlns:a16="http://schemas.microsoft.com/office/drawing/2014/main" id="{56E38FF8-1FD3-4228-9F3C-FF4DB5B91547}"/>
              </a:ext>
            </a:extLst>
          </p:cNvPr>
          <p:cNvSpPr txBox="1"/>
          <p:nvPr/>
        </p:nvSpPr>
        <p:spPr>
          <a:xfrm>
            <a:off x="269875" y="323612"/>
            <a:ext cx="8370888" cy="2462213"/>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ЗАКЛЮЧЕНИЕ КОНТРАКТА</a:t>
            </a:r>
            <a:endParaRPr lang="ru-RU" sz="1400" dirty="0">
              <a:effectLst/>
              <a:latin typeface="Times New Roman" panose="02020603050405020304" pitchFamily="18" charset="0"/>
              <a:ea typeface="Times New Roman" panose="02020603050405020304" pitchFamily="18" charset="0"/>
            </a:endParaRPr>
          </a:p>
          <a:p>
            <a:r>
              <a:rPr lang="ru-RU" sz="1800" b="1" dirty="0">
                <a:effectLst/>
                <a:latin typeface="Times New Roman" panose="02020603050405020304" pitchFamily="18" charset="0"/>
                <a:ea typeface="Times New Roman" panose="02020603050405020304" pitchFamily="18" charset="0"/>
              </a:rPr>
              <a:t>Не позднее пяти рабочих дней,</a:t>
            </a:r>
            <a:r>
              <a:rPr lang="ru-RU" sz="1800" dirty="0">
                <a:effectLst/>
                <a:latin typeface="Times New Roman" panose="02020603050405020304" pitchFamily="18" charset="0"/>
                <a:ea typeface="Times New Roman" panose="02020603050405020304" pitchFamily="18" charset="0"/>
              </a:rPr>
              <a:t> следующих за днем размещения заказчиком проекта контракта, участник закупки, с которым заключается контракт, осуществляет </a:t>
            </a:r>
            <a:r>
              <a:rPr lang="ru-RU" sz="1800" b="1" u="sng"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одно из следующих действий</a:t>
            </a:r>
            <a:r>
              <a:rPr lang="ru-RU" sz="1800" dirty="0">
                <a:effectLst/>
                <a:latin typeface="Times New Roman" panose="02020603050405020304" pitchFamily="18" charset="0"/>
                <a:ea typeface="Times New Roman" panose="02020603050405020304" pitchFamily="18" charset="0"/>
              </a:rPr>
              <a:t>:</a:t>
            </a:r>
          </a:p>
          <a:p>
            <a:pPr marL="228600">
              <a:spcAft>
                <a:spcPts val="1200"/>
              </a:spcAft>
            </a:pPr>
            <a:r>
              <a:rPr lang="ru-RU" sz="1800" dirty="0">
                <a:effectLst/>
                <a:latin typeface="Times New Roman" panose="02020603050405020304" pitchFamily="18" charset="0"/>
                <a:ea typeface="Times New Roman" panose="02020603050405020304" pitchFamily="18" charset="0"/>
              </a:rPr>
              <a:t>3) формирует, подписывает усиленной электронной подписью лица, имеющего право действовать от имени участника закупки, и размещает на электронной площадке </a:t>
            </a:r>
            <a:r>
              <a:rPr lang="ru-RU" sz="1800" b="1" dirty="0">
                <a:effectLst/>
                <a:latin typeface="Times New Roman" panose="02020603050405020304" pitchFamily="18" charset="0"/>
                <a:ea typeface="Times New Roman" panose="02020603050405020304" pitchFamily="18" charset="0"/>
              </a:rPr>
              <a:t>отказ от заключения контракта</a:t>
            </a:r>
            <a:r>
              <a:rPr lang="ru-RU" sz="1800" dirty="0">
                <a:effectLst/>
                <a:latin typeface="Times New Roman" panose="02020603050405020304" pitchFamily="18" charset="0"/>
                <a:ea typeface="Times New Roman" panose="02020603050405020304" pitchFamily="18" charset="0"/>
              </a:rPr>
              <a:t> в случае, предусмотренном пунктом 1 части 17.2 статьи 95 настоящего Федерального закона.</a:t>
            </a:r>
          </a:p>
        </p:txBody>
      </p:sp>
    </p:spTree>
    <p:extLst>
      <p:ext uri="{BB962C8B-B14F-4D97-AF65-F5344CB8AC3E}">
        <p14:creationId xmlns:p14="http://schemas.microsoft.com/office/powerpoint/2010/main" val="33245699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849CFE4-5D41-403B-B96A-98E1CCD2943F}"/>
              </a:ext>
            </a:extLst>
          </p:cNvPr>
          <p:cNvSpPr>
            <a:spLocks noGrp="1"/>
          </p:cNvSpPr>
          <p:nvPr>
            <p:ph type="sldNum" sz="quarter" idx="12"/>
          </p:nvPr>
        </p:nvSpPr>
        <p:spPr/>
        <p:txBody>
          <a:bodyPr/>
          <a:lstStyle/>
          <a:p>
            <a:fld id="{2066355A-084C-D24E-9AD2-7E4FC41EA627}" type="slidenum">
              <a:rPr lang="en-US" smtClean="0"/>
              <a:pPr/>
              <a:t>63</a:t>
            </a:fld>
            <a:endParaRPr lang="en-US" dirty="0"/>
          </a:p>
        </p:txBody>
      </p:sp>
      <p:sp>
        <p:nvSpPr>
          <p:cNvPr id="4" name="TextBox 3">
            <a:extLst>
              <a:ext uri="{FF2B5EF4-FFF2-40B4-BE49-F238E27FC236}">
                <a16:creationId xmlns:a16="http://schemas.microsoft.com/office/drawing/2014/main" id="{56E38FF8-1FD3-4228-9F3C-FF4DB5B91547}"/>
              </a:ext>
            </a:extLst>
          </p:cNvPr>
          <p:cNvSpPr txBox="1"/>
          <p:nvPr/>
        </p:nvSpPr>
        <p:spPr>
          <a:xfrm>
            <a:off x="269875" y="323612"/>
            <a:ext cx="8370888" cy="2769989"/>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ЗАКЛЮЧЕНИЕ КОНТРАКТА</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Заказчик – 2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подписывает, меняет контракт ( 1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подписание победителем + 1 </a:t>
            </a:r>
            <a:r>
              <a:rPr lang="ru-RU" sz="1800" dirty="0" err="1">
                <a:effectLst/>
                <a:latin typeface="Times New Roman" panose="02020603050405020304" pitchFamily="18" charset="0"/>
                <a:ea typeface="Times New Roman" panose="02020603050405020304" pitchFamily="18" charset="0"/>
              </a:rPr>
              <a:t>р.д</a:t>
            </a:r>
            <a:r>
              <a:rPr lang="ru-RU" sz="1800" dirty="0">
                <a:effectLst/>
                <a:latin typeface="Times New Roman" panose="02020603050405020304" pitchFamily="18" charset="0"/>
                <a:ea typeface="Times New Roman" panose="02020603050405020304" pitchFamily="18" charset="0"/>
              </a:rPr>
              <a:t>. подписание заказчиком)</a:t>
            </a:r>
          </a:p>
          <a:p>
            <a:pPr marL="228600">
              <a:spcAft>
                <a:spcPts val="1200"/>
              </a:spcAft>
            </a:pPr>
            <a:r>
              <a:rPr lang="ru-RU" sz="1800" dirty="0">
                <a:effectLst/>
                <a:latin typeface="Times New Roman" panose="02020603050405020304" pitchFamily="18" charset="0"/>
                <a:ea typeface="Times New Roman" panose="02020603050405020304" pitchFamily="18" charset="0"/>
              </a:rPr>
              <a:t>При нарушении сроков подписания победителем – заказчик не позднее одного рабочего дня, следующего за крайним днем для участника формирует протокол о признании уклонившимся и направляет сведения в РНП.</a:t>
            </a:r>
          </a:p>
          <a:p>
            <a:pPr marL="228600">
              <a:spcAft>
                <a:spcPts val="1200"/>
              </a:spcAft>
            </a:pPr>
            <a:r>
              <a:rPr lang="ru-RU" sz="1800" dirty="0">
                <a:effectLst/>
                <a:latin typeface="Times New Roman" panose="02020603050405020304" pitchFamily="18" charset="0"/>
                <a:ea typeface="Times New Roman" panose="02020603050405020304" pitchFamily="18" charset="0"/>
              </a:rPr>
              <a:t>Заказчик заключает контракт со следующим (не отозвавшим заявку) если участник уклонился или при отказе от заключения.</a:t>
            </a:r>
          </a:p>
        </p:txBody>
      </p:sp>
    </p:spTree>
    <p:extLst>
      <p:ext uri="{BB962C8B-B14F-4D97-AF65-F5344CB8AC3E}">
        <p14:creationId xmlns:p14="http://schemas.microsoft.com/office/powerpoint/2010/main" val="41292792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64</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1077218"/>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Закупки у единственного поставщика</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68998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95EF9DC-E6BB-4141-9116-BE7116DB40BC}"/>
              </a:ext>
            </a:extLst>
          </p:cNvPr>
          <p:cNvSpPr>
            <a:spLocks noGrp="1"/>
          </p:cNvSpPr>
          <p:nvPr>
            <p:ph type="sldNum" sz="quarter" idx="12"/>
          </p:nvPr>
        </p:nvSpPr>
        <p:spPr/>
        <p:txBody>
          <a:bodyPr/>
          <a:lstStyle/>
          <a:p>
            <a:fld id="{2066355A-084C-D24E-9AD2-7E4FC41EA627}" type="slidenum">
              <a:rPr lang="en-US" smtClean="0"/>
              <a:pPr/>
              <a:t>65</a:t>
            </a:fld>
            <a:endParaRPr lang="en-US" dirty="0"/>
          </a:p>
        </p:txBody>
      </p:sp>
      <p:sp>
        <p:nvSpPr>
          <p:cNvPr id="4" name="TextBox 3">
            <a:extLst>
              <a:ext uri="{FF2B5EF4-FFF2-40B4-BE49-F238E27FC236}">
                <a16:creationId xmlns:a16="http://schemas.microsoft.com/office/drawing/2014/main" id="{D9F52555-154C-4A1C-9396-1E308414CE17}"/>
              </a:ext>
            </a:extLst>
          </p:cNvPr>
          <p:cNvSpPr txBox="1"/>
          <p:nvPr/>
        </p:nvSpPr>
        <p:spPr>
          <a:xfrm>
            <a:off x="358836" y="305286"/>
            <a:ext cx="7956549" cy="4555093"/>
          </a:xfrm>
          <a:prstGeom prst="rect">
            <a:avLst/>
          </a:prstGeom>
          <a:noFill/>
        </p:spPr>
        <p:txBody>
          <a:bodyPr wrap="square">
            <a:spAutoFit/>
          </a:bodyPr>
          <a:lstStyle/>
          <a:p>
            <a:pPr marL="228600">
              <a:spcAft>
                <a:spcPts val="1200"/>
              </a:spcAft>
            </a:pPr>
            <a:r>
              <a:rPr lang="ru-RU" sz="1800" dirty="0">
                <a:effectLst/>
                <a:latin typeface="Times New Roman" panose="02020603050405020304" pitchFamily="18" charset="0"/>
                <a:ea typeface="Times New Roman" panose="02020603050405020304" pitchFamily="18" charset="0"/>
              </a:rPr>
              <a:t>ЗАКУПКИ У ЕДИНСТВЕННОГО ПОСТАВЩИКА</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Пункт 11) производство товара, выполнение работы, оказание услуги осуществляются учреждением и предприятием уголовно-исполнительной системы </a:t>
            </a:r>
            <a:r>
              <a:rPr lang="ru-RU" sz="1800" b="1" dirty="0">
                <a:effectLst/>
                <a:latin typeface="Times New Roman" panose="02020603050405020304" pitchFamily="18" charset="0"/>
                <a:ea typeface="Times New Roman" panose="02020603050405020304" pitchFamily="18" charset="0"/>
              </a:rPr>
              <a:t>ЛИЧНО</a:t>
            </a:r>
            <a:r>
              <a:rPr lang="ru-RU" sz="1800" dirty="0">
                <a:effectLst/>
                <a:latin typeface="Times New Roman" panose="02020603050405020304" pitchFamily="18" charset="0"/>
                <a:ea typeface="Times New Roman" panose="02020603050405020304" pitchFamily="18" charset="0"/>
              </a:rPr>
              <a:t> в соответствии с перечнем товаров, работ, услуг, утвержденным Правительством Российской Федерации</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b="1" dirty="0">
                <a:effectLst/>
                <a:latin typeface="Times New Roman" panose="02020603050405020304" pitchFamily="18" charset="0"/>
                <a:ea typeface="Times New Roman" panose="02020603050405020304" pitchFamily="18" charset="0"/>
              </a:rPr>
              <a:t>Новый пункт 59)</a:t>
            </a:r>
            <a:r>
              <a:rPr lang="ru-RU" sz="1800" dirty="0">
                <a:effectLst/>
                <a:latin typeface="Times New Roman" panose="02020603050405020304" pitchFamily="18" charset="0"/>
                <a:ea typeface="Times New Roman" panose="02020603050405020304" pitchFamily="18" charset="0"/>
              </a:rPr>
              <a:t> осуществление закупки для предотвращения чрезвычайных и аварийных ситуаций за счет средств резервного фонда высшего исполнительного органа государственной власти субъекта Российской Федерации на выполнение работ по строительству, реконструкции, капитальному ремонту, сносу объекта капитального строительства у единственного поставщика (подрядчика, исполнителя), определенного решением высшего исполнительного органа государственной власти субъекта Российской Федерации. При этом годовой объем указанных закупок не должен превышать трех процентов средств бюджета субъекта Российской Федерации</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684231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66</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1252651"/>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ЭЛЕКТРОННОЕ АКТИРОВАНИЕ</a:t>
            </a:r>
          </a:p>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С 01.04.2021</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35156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254BAD9A-9A24-465F-9504-F66903EBD587}"/>
              </a:ext>
            </a:extLst>
          </p:cNvPr>
          <p:cNvSpPr>
            <a:spLocks noGrp="1"/>
          </p:cNvSpPr>
          <p:nvPr>
            <p:ph type="sldNum" sz="quarter" idx="12"/>
          </p:nvPr>
        </p:nvSpPr>
        <p:spPr/>
        <p:txBody>
          <a:bodyPr/>
          <a:lstStyle/>
          <a:p>
            <a:fld id="{2066355A-084C-D24E-9AD2-7E4FC41EA627}" type="slidenum">
              <a:rPr lang="en-US" smtClean="0"/>
              <a:pPr/>
              <a:t>67</a:t>
            </a:fld>
            <a:endParaRPr lang="en-US" dirty="0"/>
          </a:p>
        </p:txBody>
      </p:sp>
      <p:sp>
        <p:nvSpPr>
          <p:cNvPr id="4" name="TextBox 3">
            <a:extLst>
              <a:ext uri="{FF2B5EF4-FFF2-40B4-BE49-F238E27FC236}">
                <a16:creationId xmlns:a16="http://schemas.microsoft.com/office/drawing/2014/main" id="{B21F9389-3113-4E68-AFDE-723AB21CCA71}"/>
              </a:ext>
            </a:extLst>
          </p:cNvPr>
          <p:cNvSpPr txBox="1"/>
          <p:nvPr/>
        </p:nvSpPr>
        <p:spPr>
          <a:xfrm>
            <a:off x="358836" y="1239014"/>
            <a:ext cx="8281927" cy="2031325"/>
          </a:xfrm>
          <a:prstGeom prst="rect">
            <a:avLst/>
          </a:prstGeom>
          <a:noFill/>
        </p:spPr>
        <p:txBody>
          <a:bodyPr wrap="square">
            <a:spAutoFit/>
          </a:bodyPr>
          <a:lstStyle/>
          <a:p>
            <a:pPr marL="228600">
              <a:spcAft>
                <a:spcPts val="1200"/>
              </a:spcAft>
            </a:pPr>
            <a:r>
              <a:rPr lang="ru-RU" sz="1800" dirty="0">
                <a:effectLst/>
                <a:latin typeface="Times New Roman" panose="02020603050405020304" pitchFamily="18" charset="0"/>
                <a:ea typeface="Times New Roman" panose="02020603050405020304" pitchFamily="18" charset="0"/>
              </a:rPr>
              <a:t>В случае обмена документами при применении мер ответственности и совершении иных действий в случае нарушения поставщиком (подрядчиком, исполнителем) или заказчиком условий контракта, в отношении контракта, заключенного по результатам электронных процедур, закрытых электронных процедур, обмен информацией осуществляется с использованием единой информационной системы путем направления электронных уведомлений, подписанных усиленной электронной подписью.</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3997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68</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1077218"/>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Изменение или расторжение контракта</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5453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11460616-3D66-4FF5-A8E0-4F71CB815542}"/>
              </a:ext>
            </a:extLst>
          </p:cNvPr>
          <p:cNvSpPr>
            <a:spLocks noGrp="1"/>
          </p:cNvSpPr>
          <p:nvPr>
            <p:ph type="sldNum" sz="quarter" idx="12"/>
          </p:nvPr>
        </p:nvSpPr>
        <p:spPr/>
        <p:txBody>
          <a:bodyPr/>
          <a:lstStyle/>
          <a:p>
            <a:fld id="{2066355A-084C-D24E-9AD2-7E4FC41EA627}" type="slidenum">
              <a:rPr lang="en-US" smtClean="0"/>
              <a:pPr/>
              <a:t>69</a:t>
            </a:fld>
            <a:endParaRPr lang="en-US" dirty="0"/>
          </a:p>
        </p:txBody>
      </p:sp>
      <p:sp>
        <p:nvSpPr>
          <p:cNvPr id="4" name="TextBox 3">
            <a:extLst>
              <a:ext uri="{FF2B5EF4-FFF2-40B4-BE49-F238E27FC236}">
                <a16:creationId xmlns:a16="http://schemas.microsoft.com/office/drawing/2014/main" id="{4CA6E4C8-9565-4BD3-BD5F-6C42131B9D14}"/>
              </a:ext>
            </a:extLst>
          </p:cNvPr>
          <p:cNvSpPr txBox="1"/>
          <p:nvPr/>
        </p:nvSpPr>
        <p:spPr>
          <a:xfrm>
            <a:off x="493712" y="843428"/>
            <a:ext cx="8132763" cy="4308872"/>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Размещение сведений о контракте</a:t>
            </a:r>
            <a:r>
              <a:rPr lang="ru-RU" sz="1800" dirty="0">
                <a:effectLst/>
                <a:latin typeface="Times New Roman" panose="02020603050405020304" pitchFamily="18" charset="0"/>
                <a:ea typeface="Times New Roman" panose="02020603050405020304" pitchFamily="18" charset="0"/>
              </a:rPr>
              <a:t> – 3 дня.</a:t>
            </a:r>
          </a:p>
          <a:p>
            <a:pPr marL="228600">
              <a:spcAft>
                <a:spcPts val="1200"/>
              </a:spcAft>
            </a:pPr>
            <a:r>
              <a:rPr lang="ru-RU" sz="1800" dirty="0">
                <a:effectLst/>
                <a:latin typeface="Times New Roman" panose="02020603050405020304" pitchFamily="18" charset="0"/>
                <a:ea typeface="Times New Roman" panose="02020603050405020304" pitchFamily="18" charset="0"/>
              </a:rPr>
              <a:t>В реестр контрактов вносятся контракты с ЕП кроме пунктов 7, 24, 45, 52 и 56 части 1 статьи 93.</a:t>
            </a:r>
          </a:p>
          <a:p>
            <a:pPr marL="228600">
              <a:spcAft>
                <a:spcPts val="1200"/>
              </a:spcAft>
            </a:pPr>
            <a:r>
              <a:rPr lang="ru-RU" sz="1800" dirty="0">
                <a:effectLst/>
                <a:latin typeface="Times New Roman" panose="02020603050405020304" pitchFamily="18" charset="0"/>
                <a:ea typeface="Times New Roman" panose="02020603050405020304" pitchFamily="18" charset="0"/>
              </a:rPr>
              <a:t>Много уточнений про контракты жизненного цикла, предусматривающие проектирование, строительство, реконструкцию, капитальный ремонт объекта капитального строительства.</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Односторонний отказ от исполнения контракта по результатам электронной процедуры направляется через ЕИС, в иных случаях – </a:t>
            </a:r>
            <a:r>
              <a:rPr lang="ru-RU" sz="1800" b="1" dirty="0">
                <a:effectLst/>
                <a:latin typeface="Times New Roman" panose="02020603050405020304" pitchFamily="18" charset="0"/>
                <a:ea typeface="Times New Roman" panose="02020603050405020304" pitchFamily="18" charset="0"/>
              </a:rPr>
              <a:t>только</a:t>
            </a:r>
            <a:r>
              <a:rPr lang="ru-RU" sz="1800" dirty="0">
                <a:effectLst/>
                <a:latin typeface="Times New Roman" panose="02020603050405020304" pitchFamily="18" charset="0"/>
                <a:ea typeface="Times New Roman" panose="02020603050405020304" pitchFamily="18" charset="0"/>
              </a:rPr>
              <a:t> по почте.</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Поставщик вправе обжаловать такое решение в федеральном органе исполнительной власти, уполномоченный на осуществление контроля в сфере закупок, в порядке, установленном статьей 105, не позднее чем через три дня со дня, следующего за днем получения решения заказчика об одностороннем отказе от исполнения контракта.</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01798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7</a:t>
            </a:fld>
            <a:endParaRPr lang="en-US" dirty="0"/>
          </a:p>
        </p:txBody>
      </p:sp>
      <p:sp>
        <p:nvSpPr>
          <p:cNvPr id="18" name="Прямоугольник 17">
            <a:extLst>
              <a:ext uri="{FF2B5EF4-FFF2-40B4-BE49-F238E27FC236}">
                <a16:creationId xmlns:a16="http://schemas.microsoft.com/office/drawing/2014/main" id="{93C2583B-FD23-4F5A-A267-1CB840D36232}"/>
              </a:ext>
            </a:extLst>
          </p:cNvPr>
          <p:cNvSpPr/>
          <p:nvPr/>
        </p:nvSpPr>
        <p:spPr>
          <a:xfrm>
            <a:off x="2139170" y="1602254"/>
            <a:ext cx="5224436" cy="1938992"/>
          </a:xfrm>
          <a:prstGeom prst="rect">
            <a:avLst/>
          </a:prstGeom>
        </p:spPr>
        <p:txBody>
          <a:bodyPr wrap="square">
            <a:spAutoFit/>
          </a:bodyPr>
          <a:lstStyle/>
          <a:p>
            <a:pPr lvl="0" algn="ctr">
              <a:spcBef>
                <a:spcPct val="20000"/>
              </a:spcBef>
              <a:spcAft>
                <a:spcPts val="600"/>
              </a:spcAft>
            </a:pPr>
            <a:r>
              <a:rPr lang="ru-RU" sz="6000" b="1" dirty="0">
                <a:solidFill>
                  <a:srgbClr val="0E779D"/>
                </a:solidFill>
                <a:latin typeface="Times New Roman" panose="02020603050405020304" pitchFamily="18" charset="0"/>
                <a:cs typeface="Times New Roman" panose="02020603050405020304" pitchFamily="18" charset="0"/>
              </a:rPr>
              <a:t>№ 449-ФЗ от 27.12.2019г.</a:t>
            </a:r>
          </a:p>
        </p:txBody>
      </p:sp>
    </p:spTree>
    <p:extLst>
      <p:ext uri="{BB962C8B-B14F-4D97-AF65-F5344CB8AC3E}">
        <p14:creationId xmlns:p14="http://schemas.microsoft.com/office/powerpoint/2010/main" val="8415006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11460616-3D66-4FF5-A8E0-4F71CB815542}"/>
              </a:ext>
            </a:extLst>
          </p:cNvPr>
          <p:cNvSpPr>
            <a:spLocks noGrp="1"/>
          </p:cNvSpPr>
          <p:nvPr>
            <p:ph type="sldNum" sz="quarter" idx="12"/>
          </p:nvPr>
        </p:nvSpPr>
        <p:spPr/>
        <p:txBody>
          <a:bodyPr/>
          <a:lstStyle/>
          <a:p>
            <a:fld id="{2066355A-084C-D24E-9AD2-7E4FC41EA627}" type="slidenum">
              <a:rPr lang="en-US" smtClean="0"/>
              <a:pPr/>
              <a:t>70</a:t>
            </a:fld>
            <a:endParaRPr lang="en-US" dirty="0"/>
          </a:p>
        </p:txBody>
      </p:sp>
      <p:sp>
        <p:nvSpPr>
          <p:cNvPr id="4" name="TextBox 3">
            <a:extLst>
              <a:ext uri="{FF2B5EF4-FFF2-40B4-BE49-F238E27FC236}">
                <a16:creationId xmlns:a16="http://schemas.microsoft.com/office/drawing/2014/main" id="{4CA6E4C8-9565-4BD3-BD5F-6C42131B9D14}"/>
              </a:ext>
            </a:extLst>
          </p:cNvPr>
          <p:cNvSpPr txBox="1"/>
          <p:nvPr/>
        </p:nvSpPr>
        <p:spPr>
          <a:xfrm>
            <a:off x="493712" y="986700"/>
            <a:ext cx="8132763" cy="3877985"/>
          </a:xfrm>
          <a:prstGeom prst="rect">
            <a:avLst/>
          </a:prstGeom>
          <a:noFill/>
        </p:spPr>
        <p:txBody>
          <a:bodyPr wrap="square">
            <a:spAutoFit/>
          </a:bodyPr>
          <a:lstStyle/>
          <a:p>
            <a:pPr marL="228600">
              <a:spcAft>
                <a:spcPts val="1200"/>
              </a:spcAft>
            </a:pPr>
            <a:r>
              <a:rPr lang="ru-RU" sz="1800" dirty="0">
                <a:effectLst/>
                <a:latin typeface="Times New Roman" panose="02020603050405020304" pitchFamily="18" charset="0"/>
                <a:ea typeface="Times New Roman" panose="02020603050405020304" pitchFamily="18" charset="0"/>
              </a:rPr>
              <a:t>Заказчик </a:t>
            </a:r>
            <a:r>
              <a:rPr lang="ru-RU" sz="1800" b="1" dirty="0">
                <a:effectLst/>
                <a:latin typeface="Times New Roman" panose="02020603050405020304" pitchFamily="18" charset="0"/>
                <a:ea typeface="Times New Roman" panose="02020603050405020304" pitchFamily="18" charset="0"/>
              </a:rPr>
              <a:t>вправе</a:t>
            </a:r>
            <a:r>
              <a:rPr lang="ru-RU" sz="1800" dirty="0">
                <a:effectLst/>
                <a:latin typeface="Times New Roman" panose="02020603050405020304" pitchFamily="18" charset="0"/>
                <a:ea typeface="Times New Roman" panose="02020603050405020304" pitchFamily="18" charset="0"/>
              </a:rPr>
              <a:t> отменить не вступившее в силу решение об одностороннем отказе от исполнения контракта если жалоба будет признана обоснованной.</a:t>
            </a:r>
          </a:p>
          <a:p>
            <a:pPr marL="228600">
              <a:spcAft>
                <a:spcPts val="1200"/>
              </a:spcAft>
            </a:pPr>
            <a:r>
              <a:rPr lang="ru-RU" sz="1800" dirty="0">
                <a:effectLst/>
                <a:latin typeface="Times New Roman" panose="02020603050405020304" pitchFamily="18" charset="0"/>
                <a:ea typeface="Times New Roman" panose="02020603050405020304" pitchFamily="18" charset="0"/>
              </a:rPr>
              <a:t>Решение об одностороннем отказе вступает в силу через 15 дней</a:t>
            </a:r>
          </a:p>
          <a:p>
            <a:pPr marL="228600">
              <a:spcAft>
                <a:spcPts val="1200"/>
              </a:spcAft>
            </a:pPr>
            <a:r>
              <a:rPr lang="ru-RU" sz="1800" b="1" dirty="0">
                <a:effectLst/>
                <a:latin typeface="Times New Roman" panose="02020603050405020304" pitchFamily="18" charset="0"/>
                <a:ea typeface="Times New Roman" panose="02020603050405020304" pitchFamily="18" charset="0"/>
              </a:rPr>
              <a:t>Заказчик обязан односторонне расторгнуть контракт </a:t>
            </a:r>
            <a:r>
              <a:rPr lang="ru-RU" sz="1800" dirty="0">
                <a:effectLst/>
                <a:latin typeface="Times New Roman" panose="02020603050405020304" pitchFamily="18" charset="0"/>
                <a:ea typeface="Times New Roman" panose="02020603050405020304" pitchFamily="18" charset="0"/>
              </a:rPr>
              <a:t>если в ходе исполнения контракта установлено, что: </a:t>
            </a:r>
          </a:p>
          <a:p>
            <a:pPr marL="228600">
              <a:spcAft>
                <a:spcPts val="1200"/>
              </a:spcAft>
            </a:pPr>
            <a:r>
              <a:rPr lang="ru-RU" sz="1800" dirty="0">
                <a:effectLst/>
                <a:latin typeface="Times New Roman" panose="02020603050405020304" pitchFamily="18" charset="0"/>
                <a:ea typeface="Times New Roman" panose="02020603050405020304" pitchFamily="18" charset="0"/>
              </a:rPr>
              <a:t>а)поставщик (подрядчик, исполнитель) и (или) поставляемый товар </a:t>
            </a:r>
            <a:r>
              <a:rPr lang="ru-RU" sz="1800" b="1" dirty="0">
                <a:effectLst/>
                <a:latin typeface="Times New Roman" panose="02020603050405020304" pitchFamily="18" charset="0"/>
                <a:ea typeface="Times New Roman" panose="02020603050405020304" pitchFamily="18" charset="0"/>
              </a:rPr>
              <a:t>перестал</a:t>
            </a:r>
            <a:r>
              <a:rPr lang="ru-RU" sz="1800" dirty="0">
                <a:effectLst/>
                <a:latin typeface="Times New Roman" panose="02020603050405020304" pitchFamily="18" charset="0"/>
                <a:ea typeface="Times New Roman" panose="02020603050405020304" pitchFamily="18" charset="0"/>
              </a:rPr>
              <a:t> соответствовать установленным извещением об осуществлении закупки и (или) документацией о закупке (если настоящим Федеральным законом предусмотрена документация о закупке) требованиям к участникам закупки (за исключением требования, предусмотренного частью 11 (при наличии такого требования) статьи 31 настоящего Федерального закона) и (или) поставляемому товару; </a:t>
            </a:r>
          </a:p>
        </p:txBody>
      </p:sp>
    </p:spTree>
    <p:extLst>
      <p:ext uri="{BB962C8B-B14F-4D97-AF65-F5344CB8AC3E}">
        <p14:creationId xmlns:p14="http://schemas.microsoft.com/office/powerpoint/2010/main" val="17704449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11460616-3D66-4FF5-A8E0-4F71CB815542}"/>
              </a:ext>
            </a:extLst>
          </p:cNvPr>
          <p:cNvSpPr>
            <a:spLocks noGrp="1"/>
          </p:cNvSpPr>
          <p:nvPr>
            <p:ph type="sldNum" sz="quarter" idx="12"/>
          </p:nvPr>
        </p:nvSpPr>
        <p:spPr/>
        <p:txBody>
          <a:bodyPr/>
          <a:lstStyle/>
          <a:p>
            <a:fld id="{2066355A-084C-D24E-9AD2-7E4FC41EA627}" type="slidenum">
              <a:rPr lang="en-US" smtClean="0"/>
              <a:pPr/>
              <a:t>71</a:t>
            </a:fld>
            <a:endParaRPr lang="en-US" dirty="0"/>
          </a:p>
        </p:txBody>
      </p:sp>
      <p:sp>
        <p:nvSpPr>
          <p:cNvPr id="4" name="TextBox 3">
            <a:extLst>
              <a:ext uri="{FF2B5EF4-FFF2-40B4-BE49-F238E27FC236}">
                <a16:creationId xmlns:a16="http://schemas.microsoft.com/office/drawing/2014/main" id="{4CA6E4C8-9565-4BD3-BD5F-6C42131B9D14}"/>
              </a:ext>
            </a:extLst>
          </p:cNvPr>
          <p:cNvSpPr txBox="1"/>
          <p:nvPr/>
        </p:nvSpPr>
        <p:spPr>
          <a:xfrm>
            <a:off x="493712" y="986700"/>
            <a:ext cx="8132763" cy="1477328"/>
          </a:xfrm>
          <a:prstGeom prst="rect">
            <a:avLst/>
          </a:prstGeom>
          <a:noFill/>
        </p:spPr>
        <p:txBody>
          <a:bodyPr wrap="square">
            <a:spAutoFit/>
          </a:bodyPr>
          <a:lstStyle/>
          <a:p>
            <a:pPr marL="228600">
              <a:spcAft>
                <a:spcPts val="1200"/>
              </a:spcAft>
            </a:pPr>
            <a:r>
              <a:rPr lang="ru-RU" sz="1800" dirty="0">
                <a:effectLst/>
                <a:latin typeface="Times New Roman" panose="02020603050405020304" pitchFamily="18" charset="0"/>
                <a:ea typeface="Times New Roman" panose="02020603050405020304" pitchFamily="18" charset="0"/>
              </a:rPr>
              <a:t>б)поставщик (подрядчик, исполнитель) при определении поставщика (подрядчика, исполнителя) представил недостоверную информацию о своем соответствии и (или) соответствии поставляемого товара таким требованиям, что позволило ему стать победителем определения поставщика (подрядчика, исполнителя)</a:t>
            </a:r>
          </a:p>
        </p:txBody>
      </p:sp>
    </p:spTree>
    <p:extLst>
      <p:ext uri="{BB962C8B-B14F-4D97-AF65-F5344CB8AC3E}">
        <p14:creationId xmlns:p14="http://schemas.microsoft.com/office/powerpoint/2010/main" val="6171121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8530351C-A1CF-405A-BCC1-FEBAAD6212CD}"/>
              </a:ext>
            </a:extLst>
          </p:cNvPr>
          <p:cNvSpPr>
            <a:spLocks noGrp="1"/>
          </p:cNvSpPr>
          <p:nvPr>
            <p:ph type="sldNum" sz="quarter" idx="12"/>
          </p:nvPr>
        </p:nvSpPr>
        <p:spPr/>
        <p:txBody>
          <a:bodyPr/>
          <a:lstStyle/>
          <a:p>
            <a:fld id="{2066355A-084C-D24E-9AD2-7E4FC41EA627}" type="slidenum">
              <a:rPr lang="en-US" smtClean="0"/>
              <a:pPr/>
              <a:t>72</a:t>
            </a:fld>
            <a:endParaRPr lang="en-US" dirty="0"/>
          </a:p>
        </p:txBody>
      </p:sp>
      <p:sp>
        <p:nvSpPr>
          <p:cNvPr id="3" name="Прямоугольник 2">
            <a:extLst>
              <a:ext uri="{FF2B5EF4-FFF2-40B4-BE49-F238E27FC236}">
                <a16:creationId xmlns:a16="http://schemas.microsoft.com/office/drawing/2014/main" id="{7D16B4D5-31A4-4A94-A6A2-CFE43F392721}"/>
              </a:ext>
            </a:extLst>
          </p:cNvPr>
          <p:cNvSpPr/>
          <p:nvPr/>
        </p:nvSpPr>
        <p:spPr>
          <a:xfrm>
            <a:off x="1193995" y="1440754"/>
            <a:ext cx="6756009" cy="584775"/>
          </a:xfrm>
          <a:prstGeom prst="rect">
            <a:avLst/>
          </a:prstGeom>
          <a:solidFill>
            <a:schemeClr val="bg1"/>
          </a:solidFill>
        </p:spPr>
        <p:txBody>
          <a:bodyPr wrap="square">
            <a:spAutoFit/>
          </a:bodyPr>
          <a:lstStyle/>
          <a:p>
            <a:pPr lvl="0" algn="ctr">
              <a:spcBef>
                <a:spcPct val="20000"/>
              </a:spcBef>
              <a:spcAft>
                <a:spcPts val="600"/>
              </a:spcAft>
            </a:pPr>
            <a:r>
              <a:rPr lang="ru-RU" sz="3200" b="1" dirty="0">
                <a:solidFill>
                  <a:srgbClr val="0E779D"/>
                </a:solidFill>
                <a:latin typeface="Times New Roman" panose="02020603050405020304" pitchFamily="18" charset="0"/>
                <a:cs typeface="Times New Roman" panose="02020603050405020304" pitchFamily="18" charset="0"/>
              </a:rPr>
              <a:t>Жалобы</a:t>
            </a:r>
            <a:endParaRPr lang="ru-RU" sz="2000" b="1" dirty="0">
              <a:solidFill>
                <a:srgbClr val="0E779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73880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EE7DC00-A706-4DF2-A158-B6671358ADC5}"/>
              </a:ext>
            </a:extLst>
          </p:cNvPr>
          <p:cNvSpPr>
            <a:spLocks noGrp="1"/>
          </p:cNvSpPr>
          <p:nvPr>
            <p:ph type="sldNum" sz="quarter" idx="12"/>
          </p:nvPr>
        </p:nvSpPr>
        <p:spPr/>
        <p:txBody>
          <a:bodyPr/>
          <a:lstStyle/>
          <a:p>
            <a:fld id="{2066355A-084C-D24E-9AD2-7E4FC41EA627}" type="slidenum">
              <a:rPr lang="en-US" smtClean="0"/>
              <a:pPr/>
              <a:t>73</a:t>
            </a:fld>
            <a:endParaRPr lang="en-US" dirty="0"/>
          </a:p>
        </p:txBody>
      </p:sp>
      <p:sp>
        <p:nvSpPr>
          <p:cNvPr id="4" name="TextBox 3">
            <a:extLst>
              <a:ext uri="{FF2B5EF4-FFF2-40B4-BE49-F238E27FC236}">
                <a16:creationId xmlns:a16="http://schemas.microsoft.com/office/drawing/2014/main" id="{C1718DD8-407E-4AE7-95FC-034433934950}"/>
              </a:ext>
            </a:extLst>
          </p:cNvPr>
          <p:cNvSpPr txBox="1"/>
          <p:nvPr/>
        </p:nvSpPr>
        <p:spPr>
          <a:xfrm>
            <a:off x="358837" y="272405"/>
            <a:ext cx="8281926" cy="3170099"/>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ОБЖАЛОВАНИЕ </a:t>
            </a:r>
            <a:r>
              <a:rPr lang="ru-RU" sz="1800" dirty="0">
                <a:effectLst/>
                <a:latin typeface="Times New Roman" panose="02020603050405020304" pitchFamily="18" charset="0"/>
                <a:ea typeface="Times New Roman" panose="02020603050405020304" pitchFamily="18" charset="0"/>
              </a:rPr>
              <a:t>не позднее 5 дней с итогов</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Подача участником закупки жалобы на действия (бездействие) субъекта (субъектов) контроля (далее также – жалоба) в контрольный орган в сфере закупок допускается в период определения поставщика (подрядчика, исполнителя), но не позднее пяти дней со дня, следующего за днем размещения в единой информационной системе в сфере закупок протокола подведения итогов определения поставщика (подрядчика, исполнителя), подписания такого протокола (при проведении закрытого конкурса, закрытого аукциона), с учетом следующих особенностей: </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998541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EE7DC00-A706-4DF2-A158-B6671358ADC5}"/>
              </a:ext>
            </a:extLst>
          </p:cNvPr>
          <p:cNvSpPr>
            <a:spLocks noGrp="1"/>
          </p:cNvSpPr>
          <p:nvPr>
            <p:ph type="sldNum" sz="quarter" idx="12"/>
          </p:nvPr>
        </p:nvSpPr>
        <p:spPr/>
        <p:txBody>
          <a:bodyPr/>
          <a:lstStyle/>
          <a:p>
            <a:fld id="{2066355A-084C-D24E-9AD2-7E4FC41EA627}" type="slidenum">
              <a:rPr lang="en-US" smtClean="0"/>
              <a:pPr/>
              <a:t>74</a:t>
            </a:fld>
            <a:endParaRPr lang="en-US" dirty="0"/>
          </a:p>
        </p:txBody>
      </p:sp>
      <p:sp>
        <p:nvSpPr>
          <p:cNvPr id="4" name="TextBox 3">
            <a:extLst>
              <a:ext uri="{FF2B5EF4-FFF2-40B4-BE49-F238E27FC236}">
                <a16:creationId xmlns:a16="http://schemas.microsoft.com/office/drawing/2014/main" id="{C1718DD8-407E-4AE7-95FC-034433934950}"/>
              </a:ext>
            </a:extLst>
          </p:cNvPr>
          <p:cNvSpPr txBox="1"/>
          <p:nvPr/>
        </p:nvSpPr>
        <p:spPr>
          <a:xfrm>
            <a:off x="358837" y="272405"/>
            <a:ext cx="8281926" cy="4001095"/>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ОБЖАЛОВАНИЕ</a:t>
            </a: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…следующих особенностей:</a:t>
            </a:r>
          </a:p>
          <a:p>
            <a:pPr marL="228600">
              <a:spcAft>
                <a:spcPts val="1200"/>
              </a:spcAft>
            </a:pPr>
            <a:r>
              <a:rPr lang="ru-RU" sz="1800" dirty="0">
                <a:effectLst/>
                <a:latin typeface="Times New Roman" panose="02020603050405020304" pitchFamily="18" charset="0"/>
                <a:ea typeface="Times New Roman" panose="02020603050405020304" pitchFamily="18" charset="0"/>
              </a:rPr>
              <a:t>1) </a:t>
            </a:r>
            <a:r>
              <a:rPr lang="ru-RU" sz="1800" b="1" dirty="0">
                <a:effectLst/>
                <a:latin typeface="Times New Roman" panose="02020603050405020304" pitchFamily="18" charset="0"/>
                <a:ea typeface="Times New Roman" panose="02020603050405020304" pitchFamily="18" charset="0"/>
              </a:rPr>
              <a:t>жалоба на положения извещения</a:t>
            </a:r>
            <a:r>
              <a:rPr lang="ru-RU" sz="1800" dirty="0">
                <a:effectLst/>
                <a:latin typeface="Times New Roman" panose="02020603050405020304" pitchFamily="18" charset="0"/>
                <a:ea typeface="Times New Roman" panose="02020603050405020304" pitchFamily="18" charset="0"/>
              </a:rPr>
              <a:t> об осуществлении закупки, документации о закупке (в случае, если настоящим Федеральным законом предусмотрена документация о закупке) может быть подана </a:t>
            </a:r>
            <a:r>
              <a:rPr lang="ru-RU" sz="1800" b="1" dirty="0">
                <a:effectLst/>
                <a:latin typeface="Times New Roman" panose="02020603050405020304" pitchFamily="18" charset="0"/>
                <a:ea typeface="Times New Roman" panose="02020603050405020304" pitchFamily="18" charset="0"/>
              </a:rPr>
              <a:t>до окончания срока подачи заявок</a:t>
            </a:r>
            <a:r>
              <a:rPr lang="ru-RU" sz="1800" dirty="0">
                <a:effectLst/>
                <a:latin typeface="Times New Roman" panose="02020603050405020304" pitchFamily="18" charset="0"/>
                <a:ea typeface="Times New Roman" panose="02020603050405020304" pitchFamily="18" charset="0"/>
              </a:rPr>
              <a:t> на участие в закупке. При этом участник закупки вправе подать </a:t>
            </a:r>
            <a:r>
              <a:rPr lang="ru-RU" sz="1800" b="1" dirty="0">
                <a:effectLst/>
                <a:latin typeface="Times New Roman" panose="02020603050405020304" pitchFamily="18" charset="0"/>
                <a:ea typeface="Times New Roman" panose="02020603050405020304" pitchFamily="18" charset="0"/>
              </a:rPr>
              <a:t>только одну жалобу</a:t>
            </a:r>
            <a:r>
              <a:rPr lang="ru-RU" sz="1800" dirty="0">
                <a:effectLst/>
                <a:latin typeface="Times New Roman" panose="02020603050405020304" pitchFamily="18" charset="0"/>
                <a:ea typeface="Times New Roman" panose="02020603050405020304" pitchFamily="18" charset="0"/>
              </a:rPr>
              <a:t> на положения извещения об осуществлении закупки, документации о закупке (в случае, если настоящим Федеральным законом предусмотрена документация о закупке). </a:t>
            </a:r>
            <a:r>
              <a:rPr lang="ru-RU" sz="1800" b="1" dirty="0">
                <a:effectLst/>
                <a:latin typeface="Times New Roman" panose="02020603050405020304" pitchFamily="18" charset="0"/>
                <a:ea typeface="Times New Roman" panose="02020603050405020304" pitchFamily="18" charset="0"/>
              </a:rPr>
              <a:t>В случае внесения в соответствии с настоящим Федеральным законом изменений в извещение об осуществлении закупки, документацию о закупке, участник закупки вправе подать только одну жалобу на положения таких извещения, документации после внесения в них таких изменений</a:t>
            </a: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434854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EE7DC00-A706-4DF2-A158-B6671358ADC5}"/>
              </a:ext>
            </a:extLst>
          </p:cNvPr>
          <p:cNvSpPr>
            <a:spLocks noGrp="1"/>
          </p:cNvSpPr>
          <p:nvPr>
            <p:ph type="sldNum" sz="quarter" idx="12"/>
          </p:nvPr>
        </p:nvSpPr>
        <p:spPr/>
        <p:txBody>
          <a:bodyPr/>
          <a:lstStyle/>
          <a:p>
            <a:fld id="{2066355A-084C-D24E-9AD2-7E4FC41EA627}" type="slidenum">
              <a:rPr lang="en-US" smtClean="0"/>
              <a:pPr/>
              <a:t>75</a:t>
            </a:fld>
            <a:endParaRPr lang="en-US" dirty="0"/>
          </a:p>
        </p:txBody>
      </p:sp>
      <p:sp>
        <p:nvSpPr>
          <p:cNvPr id="4" name="TextBox 3">
            <a:extLst>
              <a:ext uri="{FF2B5EF4-FFF2-40B4-BE49-F238E27FC236}">
                <a16:creationId xmlns:a16="http://schemas.microsoft.com/office/drawing/2014/main" id="{C1718DD8-407E-4AE7-95FC-034433934950}"/>
              </a:ext>
            </a:extLst>
          </p:cNvPr>
          <p:cNvSpPr txBox="1"/>
          <p:nvPr/>
        </p:nvSpPr>
        <p:spPr>
          <a:xfrm>
            <a:off x="358837" y="272405"/>
            <a:ext cx="8281926" cy="4154984"/>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ОБЖАЛОВАНИЕ</a:t>
            </a: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…следующих особенностей:</a:t>
            </a:r>
          </a:p>
          <a:p>
            <a:pPr marL="266700">
              <a:spcAft>
                <a:spcPts val="1200"/>
              </a:spcAft>
            </a:pPr>
            <a:r>
              <a:rPr lang="ru-RU" sz="1800" dirty="0">
                <a:effectLst/>
                <a:latin typeface="Times New Roman" panose="02020603050405020304" pitchFamily="18" charset="0"/>
                <a:ea typeface="Times New Roman" panose="02020603050405020304" pitchFamily="18" charset="0"/>
              </a:rPr>
              <a:t>2) </a:t>
            </a:r>
            <a:r>
              <a:rPr lang="ru-RU" sz="1800" b="1" dirty="0">
                <a:effectLst/>
                <a:latin typeface="Times New Roman" panose="02020603050405020304" pitchFamily="18" charset="0"/>
                <a:ea typeface="Times New Roman" panose="02020603050405020304" pitchFamily="18" charset="0"/>
              </a:rPr>
              <a:t>жалоба на действия</a:t>
            </a:r>
            <a:r>
              <a:rPr lang="ru-RU" sz="1800" dirty="0">
                <a:effectLst/>
                <a:latin typeface="Times New Roman" panose="02020603050405020304" pitchFamily="18" charset="0"/>
                <a:ea typeface="Times New Roman" panose="02020603050405020304" pitchFamily="18" charset="0"/>
              </a:rPr>
              <a:t> (бездействие) субъекта (субъектов) контроля, совершенные </a:t>
            </a:r>
            <a:r>
              <a:rPr lang="ru-RU" sz="1800" b="1" dirty="0">
                <a:effectLst/>
                <a:latin typeface="Times New Roman" panose="02020603050405020304" pitchFamily="18" charset="0"/>
                <a:ea typeface="Times New Roman" panose="02020603050405020304" pitchFamily="18" charset="0"/>
              </a:rPr>
              <a:t>после даты и времени окончания срока подачи заявок</a:t>
            </a:r>
            <a:r>
              <a:rPr lang="ru-RU" sz="1800" dirty="0">
                <a:effectLst/>
                <a:latin typeface="Times New Roman" panose="02020603050405020304" pitchFamily="18" charset="0"/>
                <a:ea typeface="Times New Roman" panose="02020603050405020304" pitchFamily="18" charset="0"/>
              </a:rPr>
              <a:t> на участие в закупке, может быть подана </a:t>
            </a:r>
            <a:r>
              <a:rPr lang="ru-RU" sz="1800" b="1" dirty="0">
                <a:effectLst/>
                <a:latin typeface="Times New Roman" panose="02020603050405020304" pitchFamily="18" charset="0"/>
                <a:ea typeface="Times New Roman" panose="02020603050405020304" pitchFamily="18" charset="0"/>
              </a:rPr>
              <a:t>исключительно участником закупки, подавшим заявку</a:t>
            </a:r>
            <a:r>
              <a:rPr lang="ru-RU" sz="1800" dirty="0">
                <a:effectLst/>
                <a:latin typeface="Times New Roman" panose="02020603050405020304" pitchFamily="18" charset="0"/>
                <a:ea typeface="Times New Roman" panose="02020603050405020304" pitchFamily="18" charset="0"/>
              </a:rPr>
              <a:t> на участие в закупке; </a:t>
            </a:r>
          </a:p>
          <a:p>
            <a:pPr marL="266700"/>
            <a:r>
              <a:rPr lang="ru-RU" sz="1800" dirty="0">
                <a:effectLst/>
                <a:latin typeface="Times New Roman" panose="02020603050405020304" pitchFamily="18" charset="0"/>
                <a:ea typeface="Times New Roman" panose="02020603050405020304" pitchFamily="18" charset="0"/>
              </a:rPr>
              <a:t>3) </a:t>
            </a:r>
            <a:r>
              <a:rPr lang="ru-RU" sz="1800" b="1" dirty="0">
                <a:effectLst/>
                <a:latin typeface="Times New Roman" panose="02020603050405020304" pitchFamily="18" charset="0"/>
                <a:ea typeface="Times New Roman" panose="02020603050405020304" pitchFamily="18" charset="0"/>
              </a:rPr>
              <a:t>жалоба на действия</a:t>
            </a:r>
            <a:r>
              <a:rPr lang="ru-RU" sz="1800" dirty="0">
                <a:effectLst/>
                <a:latin typeface="Times New Roman" panose="02020603050405020304" pitchFamily="18" charset="0"/>
                <a:ea typeface="Times New Roman" panose="02020603050405020304" pitchFamily="18" charset="0"/>
              </a:rPr>
              <a:t> (бездействие) </a:t>
            </a:r>
            <a:r>
              <a:rPr lang="ru-RU" sz="1800" b="1" dirty="0">
                <a:effectLst/>
                <a:latin typeface="Times New Roman" panose="02020603050405020304" pitchFamily="18" charset="0"/>
                <a:ea typeface="Times New Roman" panose="02020603050405020304" pitchFamily="18" charset="0"/>
              </a:rPr>
              <a:t>оператора электронной площадки</a:t>
            </a:r>
            <a:r>
              <a:rPr lang="ru-RU" sz="1800" dirty="0">
                <a:effectLst/>
                <a:latin typeface="Times New Roman" panose="02020603050405020304" pitchFamily="18" charset="0"/>
                <a:ea typeface="Times New Roman" panose="02020603050405020304" pitchFamily="18" charset="0"/>
              </a:rPr>
              <a:t>, оператора специализированной электронной площадки, совершенные </a:t>
            </a:r>
            <a:r>
              <a:rPr lang="ru-RU" sz="1800" b="1" dirty="0">
                <a:effectLst/>
                <a:latin typeface="Times New Roman" panose="02020603050405020304" pitchFamily="18" charset="0"/>
                <a:ea typeface="Times New Roman" panose="02020603050405020304" pitchFamily="18" charset="0"/>
              </a:rPr>
              <a:t>при аккредитации</a:t>
            </a:r>
            <a:r>
              <a:rPr lang="ru-RU" sz="1800" dirty="0">
                <a:effectLst/>
                <a:latin typeface="Times New Roman" panose="02020603050405020304" pitchFamily="18" charset="0"/>
                <a:ea typeface="Times New Roman" panose="02020603050405020304" pitchFamily="18" charset="0"/>
              </a:rPr>
              <a:t> участника закупки на электронной площадке, специализированной электронной площадке, </a:t>
            </a:r>
            <a:r>
              <a:rPr lang="ru-RU" sz="1800" b="1" dirty="0">
                <a:effectLst/>
                <a:latin typeface="Times New Roman" panose="02020603050405020304" pitchFamily="18" charset="0"/>
                <a:ea typeface="Times New Roman" panose="02020603050405020304" pitchFamily="18" charset="0"/>
              </a:rPr>
              <a:t>при размещении на электронной площадке предварительного предложения</a:t>
            </a:r>
            <a:r>
              <a:rPr lang="ru-RU" sz="1800" dirty="0">
                <a:effectLst/>
                <a:latin typeface="Times New Roman" panose="02020603050405020304" pitchFamily="18" charset="0"/>
                <a:ea typeface="Times New Roman" panose="02020603050405020304" pitchFamily="18" charset="0"/>
              </a:rPr>
              <a:t>, может быть подана </a:t>
            </a:r>
            <a:r>
              <a:rPr lang="ru-RU" sz="1800" b="1" dirty="0">
                <a:effectLst/>
                <a:latin typeface="Times New Roman" panose="02020603050405020304" pitchFamily="18" charset="0"/>
                <a:ea typeface="Times New Roman" panose="02020603050405020304" pitchFamily="18" charset="0"/>
              </a:rPr>
              <a:t>не позднее пяти дней со дня совершения обжалуемых действий</a:t>
            </a:r>
            <a:r>
              <a:rPr lang="ru-RU" sz="1800" dirty="0">
                <a:effectLst/>
                <a:latin typeface="Times New Roman" panose="02020603050405020304" pitchFamily="18" charset="0"/>
                <a:ea typeface="Times New Roman" panose="02020603050405020304" pitchFamily="18" charset="0"/>
              </a:rPr>
              <a:t> (бездействия);</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198541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EE7DC00-A706-4DF2-A158-B6671358ADC5}"/>
              </a:ext>
            </a:extLst>
          </p:cNvPr>
          <p:cNvSpPr>
            <a:spLocks noGrp="1"/>
          </p:cNvSpPr>
          <p:nvPr>
            <p:ph type="sldNum" sz="quarter" idx="12"/>
          </p:nvPr>
        </p:nvSpPr>
        <p:spPr/>
        <p:txBody>
          <a:bodyPr/>
          <a:lstStyle/>
          <a:p>
            <a:fld id="{2066355A-084C-D24E-9AD2-7E4FC41EA627}" type="slidenum">
              <a:rPr lang="en-US" smtClean="0"/>
              <a:pPr/>
              <a:t>76</a:t>
            </a:fld>
            <a:endParaRPr lang="en-US" dirty="0"/>
          </a:p>
        </p:txBody>
      </p:sp>
      <p:sp>
        <p:nvSpPr>
          <p:cNvPr id="4" name="TextBox 3">
            <a:extLst>
              <a:ext uri="{FF2B5EF4-FFF2-40B4-BE49-F238E27FC236}">
                <a16:creationId xmlns:a16="http://schemas.microsoft.com/office/drawing/2014/main" id="{C1718DD8-407E-4AE7-95FC-034433934950}"/>
              </a:ext>
            </a:extLst>
          </p:cNvPr>
          <p:cNvSpPr txBox="1"/>
          <p:nvPr/>
        </p:nvSpPr>
        <p:spPr>
          <a:xfrm>
            <a:off x="358837" y="272405"/>
            <a:ext cx="8281926" cy="4308872"/>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ОБЖАЛОВАНИЕ</a:t>
            </a: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800" dirty="0">
                <a:effectLst/>
                <a:latin typeface="Times New Roman" panose="02020603050405020304" pitchFamily="18" charset="0"/>
                <a:ea typeface="Times New Roman" panose="02020603050405020304" pitchFamily="18" charset="0"/>
              </a:rPr>
              <a:t>…следующих особенностей:</a:t>
            </a:r>
          </a:p>
          <a:p>
            <a:pPr marL="266700">
              <a:spcAft>
                <a:spcPts val="1200"/>
              </a:spcAft>
            </a:pPr>
            <a:r>
              <a:rPr lang="ru-RU" sz="1800" dirty="0">
                <a:effectLst/>
                <a:latin typeface="Times New Roman" panose="02020603050405020304" pitchFamily="18" charset="0"/>
                <a:ea typeface="Times New Roman" panose="02020603050405020304" pitchFamily="18" charset="0"/>
              </a:rPr>
              <a:t>4) </a:t>
            </a:r>
            <a:r>
              <a:rPr lang="ru-RU" sz="1800" b="1" dirty="0">
                <a:effectLst/>
                <a:latin typeface="Times New Roman" panose="02020603050405020304" pitchFamily="18" charset="0"/>
                <a:ea typeface="Times New Roman" panose="02020603050405020304" pitchFamily="18" charset="0"/>
              </a:rPr>
              <a:t>жалоба на</a:t>
            </a:r>
            <a:r>
              <a:rPr lang="ru-RU" sz="1800" dirty="0">
                <a:effectLst/>
                <a:latin typeface="Times New Roman" panose="02020603050405020304" pitchFamily="18" charset="0"/>
                <a:ea typeface="Times New Roman" panose="02020603050405020304" pitchFamily="18" charset="0"/>
              </a:rPr>
              <a:t> действия (бездействие) субъекта (субъектов) контроля, совершенные при </a:t>
            </a:r>
            <a:r>
              <a:rPr lang="ru-RU" sz="1800" b="1" dirty="0">
                <a:effectLst/>
                <a:latin typeface="Times New Roman" panose="02020603050405020304" pitchFamily="18" charset="0"/>
                <a:ea typeface="Times New Roman" panose="02020603050405020304" pitchFamily="18" charset="0"/>
              </a:rPr>
              <a:t>заключении контракта</a:t>
            </a:r>
            <a:r>
              <a:rPr lang="ru-RU" sz="1800" dirty="0">
                <a:effectLst/>
                <a:latin typeface="Times New Roman" panose="02020603050405020304" pitchFamily="18" charset="0"/>
                <a:ea typeface="Times New Roman" panose="02020603050405020304" pitchFamily="18" charset="0"/>
              </a:rPr>
              <a:t> после размещения в единой информационной системе протокола подведения итогов определения поставщика (подрядчика, исполнителя), подписания такого протокола (при проведении закрытого конкурса, закрытого аукциона), </a:t>
            </a:r>
            <a:r>
              <a:rPr lang="ru-RU" sz="1800" b="1" dirty="0">
                <a:effectLst/>
                <a:latin typeface="Times New Roman" panose="02020603050405020304" pitchFamily="18" charset="0"/>
                <a:ea typeface="Times New Roman" panose="02020603050405020304" pitchFamily="18" charset="0"/>
              </a:rPr>
              <a:t>может быть подана участником закупки, с которым заключается контракт не позднее даты заключения контракта</a:t>
            </a:r>
            <a:r>
              <a:rPr lang="ru-RU" sz="1800" dirty="0">
                <a:effectLst/>
                <a:latin typeface="Times New Roman" panose="02020603050405020304" pitchFamily="18" charset="0"/>
                <a:ea typeface="Times New Roman" panose="02020603050405020304" pitchFamily="18" charset="0"/>
              </a:rPr>
              <a:t>; </a:t>
            </a:r>
          </a:p>
          <a:p>
            <a:pPr marL="266700">
              <a:spcAft>
                <a:spcPts val="1200"/>
              </a:spcAft>
            </a:pPr>
            <a:r>
              <a:rPr lang="ru-RU" sz="1800" dirty="0">
                <a:effectLst/>
                <a:latin typeface="Times New Roman" panose="02020603050405020304" pitchFamily="18" charset="0"/>
                <a:ea typeface="Times New Roman" panose="02020603050405020304" pitchFamily="18" charset="0"/>
              </a:rPr>
              <a:t> </a:t>
            </a:r>
          </a:p>
          <a:p>
            <a:pPr marL="266700"/>
            <a:r>
              <a:rPr lang="ru-RU" sz="1800" dirty="0">
                <a:effectLst/>
                <a:latin typeface="Times New Roman" panose="02020603050405020304" pitchFamily="18" charset="0"/>
                <a:ea typeface="Times New Roman" panose="02020603050405020304" pitchFamily="18" charset="0"/>
              </a:rPr>
              <a:t>5) </a:t>
            </a:r>
            <a:r>
              <a:rPr lang="ru-RU" sz="1800" b="1" dirty="0">
                <a:effectLst/>
                <a:latin typeface="Times New Roman" panose="02020603050405020304" pitchFamily="18" charset="0"/>
                <a:ea typeface="Times New Roman" panose="02020603050405020304" pitchFamily="18" charset="0"/>
              </a:rPr>
              <a:t>подача одной жалобы</a:t>
            </a:r>
            <a:r>
              <a:rPr lang="ru-RU" sz="1800" dirty="0">
                <a:effectLst/>
                <a:latin typeface="Times New Roman" panose="02020603050405020304" pitchFamily="18" charset="0"/>
                <a:ea typeface="Times New Roman" panose="02020603050405020304" pitchFamily="18" charset="0"/>
              </a:rPr>
              <a:t> на действия (бездействие) субъекта (субъектов) контроля, совершенные </a:t>
            </a:r>
            <a:r>
              <a:rPr lang="ru-RU" sz="1800" b="1" dirty="0">
                <a:effectLst/>
                <a:latin typeface="Times New Roman" panose="02020603050405020304" pitchFamily="18" charset="0"/>
                <a:ea typeface="Times New Roman" panose="02020603050405020304" pitchFamily="18" charset="0"/>
              </a:rPr>
              <a:t>при осуществлении нескольких закупок, не допускается</a:t>
            </a:r>
            <a:r>
              <a:rPr lang="ru-RU" sz="1800" dirty="0">
                <a:effectLst/>
                <a:latin typeface="Times New Roman" panose="02020603050405020304" pitchFamily="18" charset="0"/>
                <a:ea typeface="Times New Roman" panose="02020603050405020304" pitchFamily="18" charset="0"/>
              </a:rPr>
              <a:t>.</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775109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FEE7DC00-A706-4DF2-A158-B6671358ADC5}"/>
              </a:ext>
            </a:extLst>
          </p:cNvPr>
          <p:cNvSpPr>
            <a:spLocks noGrp="1"/>
          </p:cNvSpPr>
          <p:nvPr>
            <p:ph type="sldNum" sz="quarter" idx="12"/>
          </p:nvPr>
        </p:nvSpPr>
        <p:spPr/>
        <p:txBody>
          <a:bodyPr/>
          <a:lstStyle/>
          <a:p>
            <a:fld id="{2066355A-084C-D24E-9AD2-7E4FC41EA627}" type="slidenum">
              <a:rPr lang="en-US" smtClean="0"/>
              <a:pPr/>
              <a:t>77</a:t>
            </a:fld>
            <a:endParaRPr lang="en-US" dirty="0"/>
          </a:p>
        </p:txBody>
      </p:sp>
      <p:sp>
        <p:nvSpPr>
          <p:cNvPr id="4" name="TextBox 3">
            <a:extLst>
              <a:ext uri="{FF2B5EF4-FFF2-40B4-BE49-F238E27FC236}">
                <a16:creationId xmlns:a16="http://schemas.microsoft.com/office/drawing/2014/main" id="{C1718DD8-407E-4AE7-95FC-034433934950}"/>
              </a:ext>
            </a:extLst>
          </p:cNvPr>
          <p:cNvSpPr txBox="1"/>
          <p:nvPr/>
        </p:nvSpPr>
        <p:spPr>
          <a:xfrm>
            <a:off x="358837" y="272405"/>
            <a:ext cx="8281926" cy="4832092"/>
          </a:xfrm>
          <a:prstGeom prst="rect">
            <a:avLst/>
          </a:prstGeom>
          <a:noFill/>
        </p:spPr>
        <p:txBody>
          <a:bodyPr wrap="square">
            <a:spAutoFit/>
          </a:bodyPr>
          <a:lstStyle/>
          <a:p>
            <a:pPr marL="228600">
              <a:spcAft>
                <a:spcPts val="1200"/>
              </a:spcAft>
            </a:pPr>
            <a:r>
              <a:rPr lang="ru-RU" sz="1800" b="1" dirty="0">
                <a:effectLst/>
                <a:latin typeface="Times New Roman" panose="02020603050405020304" pitchFamily="18" charset="0"/>
                <a:ea typeface="Times New Roman" panose="02020603050405020304" pitchFamily="18" charset="0"/>
              </a:rPr>
              <a:t>ОБЖАЛОВАНИЕ</a:t>
            </a:r>
            <a:r>
              <a:rPr lang="ru-RU" sz="1800" dirty="0">
                <a:effectLst/>
                <a:latin typeface="Times New Roman" panose="02020603050405020304" pitchFamily="18" charset="0"/>
                <a:ea typeface="Times New Roman" panose="02020603050405020304" pitchFamily="18" charset="0"/>
              </a:rPr>
              <a:t> </a:t>
            </a:r>
            <a:endParaRPr lang="ru-RU" sz="1400" dirty="0">
              <a:effectLst/>
              <a:latin typeface="Times New Roman" panose="02020603050405020304" pitchFamily="18" charset="0"/>
              <a:ea typeface="Times New Roman" panose="02020603050405020304" pitchFamily="18" charset="0"/>
            </a:endParaRPr>
          </a:p>
          <a:p>
            <a:pPr marL="228600">
              <a:spcAft>
                <a:spcPts val="1200"/>
              </a:spcAft>
            </a:pPr>
            <a:r>
              <a:rPr lang="ru-RU" sz="1600" dirty="0">
                <a:effectLst/>
                <a:latin typeface="Times New Roman" panose="02020603050405020304" pitchFamily="18" charset="0"/>
                <a:ea typeface="Times New Roman" panose="02020603050405020304" pitchFamily="18" charset="0"/>
              </a:rPr>
              <a:t>Жалоба подается с использованием ЕИС в: </a:t>
            </a:r>
          </a:p>
          <a:p>
            <a:pPr marL="228600">
              <a:spcAft>
                <a:spcPts val="1200"/>
              </a:spcAft>
            </a:pPr>
            <a:r>
              <a:rPr lang="ru-RU" sz="1600" dirty="0">
                <a:effectLst/>
                <a:latin typeface="Times New Roman" panose="02020603050405020304" pitchFamily="18" charset="0"/>
                <a:ea typeface="Times New Roman" panose="02020603050405020304" pitchFamily="18" charset="0"/>
              </a:rPr>
              <a:t>1) </a:t>
            </a:r>
            <a:r>
              <a:rPr lang="ru-RU" sz="1600" b="1" dirty="0">
                <a:effectLst/>
                <a:latin typeface="Times New Roman" panose="02020603050405020304" pitchFamily="18" charset="0"/>
                <a:ea typeface="Times New Roman" panose="02020603050405020304" pitchFamily="18" charset="0"/>
              </a:rPr>
              <a:t>федеральный орган исполнительной вла</a:t>
            </a:r>
            <a:r>
              <a:rPr lang="ru-RU" sz="1600" dirty="0">
                <a:effectLst/>
                <a:latin typeface="Times New Roman" panose="02020603050405020304" pitchFamily="18" charset="0"/>
                <a:ea typeface="Times New Roman" panose="02020603050405020304" pitchFamily="18" charset="0"/>
              </a:rPr>
              <a:t>сти, уполномоченный на осуществление контроля в сфере закупок, при осуществлении закупок для обеспечения федеральных нужд, нужд субъектов Российской Федерации, муниципальных нужд, а также при обжаловании действий (бездействия) оператора электронной площадки, оператора специализированной электронной площадки; </a:t>
            </a:r>
          </a:p>
          <a:p>
            <a:pPr marL="228600">
              <a:spcAft>
                <a:spcPts val="1200"/>
              </a:spcAft>
            </a:pPr>
            <a:r>
              <a:rPr lang="ru-RU" sz="1600" dirty="0">
                <a:effectLst/>
                <a:latin typeface="Times New Roman" panose="02020603050405020304" pitchFamily="18" charset="0"/>
                <a:ea typeface="Times New Roman" panose="02020603050405020304" pitchFamily="18" charset="0"/>
              </a:rPr>
              <a:t>2) </a:t>
            </a:r>
            <a:r>
              <a:rPr lang="ru-RU" sz="1600" b="1" dirty="0">
                <a:effectLst/>
                <a:latin typeface="Times New Roman" panose="02020603050405020304" pitchFamily="18" charset="0"/>
                <a:ea typeface="Times New Roman" panose="02020603050405020304" pitchFamily="18" charset="0"/>
              </a:rPr>
              <a:t>контрольный орган в сфере государственного оборонного заказа</a:t>
            </a:r>
            <a:r>
              <a:rPr lang="ru-RU" sz="1600" dirty="0">
                <a:effectLst/>
                <a:latin typeface="Times New Roman" panose="02020603050405020304" pitchFamily="18" charset="0"/>
                <a:ea typeface="Times New Roman" panose="02020603050405020304" pitchFamily="18" charset="0"/>
              </a:rPr>
              <a:t> при осуществлении закупок для обеспечения федеральных нужд в рамках государственного оборонного заказа; </a:t>
            </a:r>
          </a:p>
          <a:p>
            <a:pPr marL="228600">
              <a:spcAft>
                <a:spcPts val="1200"/>
              </a:spcAft>
            </a:pPr>
            <a:r>
              <a:rPr lang="ru-RU" sz="1600" dirty="0">
                <a:effectLst/>
                <a:latin typeface="Times New Roman" panose="02020603050405020304" pitchFamily="18" charset="0"/>
                <a:ea typeface="Times New Roman" panose="02020603050405020304" pitchFamily="18" charset="0"/>
              </a:rPr>
              <a:t>3) </a:t>
            </a:r>
            <a:r>
              <a:rPr lang="ru-RU" sz="1600" b="1" dirty="0">
                <a:effectLst/>
                <a:latin typeface="Times New Roman" panose="02020603050405020304" pitchFamily="18" charset="0"/>
                <a:ea typeface="Times New Roman" panose="02020603050405020304" pitchFamily="18" charset="0"/>
              </a:rPr>
              <a:t>орган исполнительной власти субъект</a:t>
            </a:r>
            <a:r>
              <a:rPr lang="ru-RU" sz="1600" dirty="0">
                <a:effectLst/>
                <a:latin typeface="Times New Roman" panose="02020603050405020304" pitchFamily="18" charset="0"/>
                <a:ea typeface="Times New Roman" panose="02020603050405020304" pitchFamily="18" charset="0"/>
              </a:rPr>
              <a:t>а Российской Федерации, уполномоченный на осуществление контроля в сфере закупок, при осуществлении закупок для обеспечения нужд субъектов Российской Федерации и муниципальных нужд муниципальных образований, находящихся на территории субъекта Российской Федерации; </a:t>
            </a:r>
          </a:p>
          <a:p>
            <a:pPr marL="228600">
              <a:spcAft>
                <a:spcPts val="1200"/>
              </a:spcAft>
            </a:pPr>
            <a:r>
              <a:rPr lang="ru-RU" sz="1600" dirty="0">
                <a:effectLst/>
                <a:latin typeface="Times New Roman" panose="02020603050405020304" pitchFamily="18" charset="0"/>
                <a:ea typeface="Times New Roman" panose="02020603050405020304" pitchFamily="18" charset="0"/>
              </a:rPr>
              <a:t>4) </a:t>
            </a:r>
            <a:r>
              <a:rPr lang="ru-RU" sz="1600" b="1" dirty="0">
                <a:effectLst/>
                <a:latin typeface="Times New Roman" panose="02020603050405020304" pitchFamily="18" charset="0"/>
                <a:ea typeface="Times New Roman" panose="02020603050405020304" pitchFamily="18" charset="0"/>
              </a:rPr>
              <a:t>орган местного самоуправления</a:t>
            </a:r>
            <a:r>
              <a:rPr lang="ru-RU" sz="1600" dirty="0">
                <a:effectLst/>
                <a:latin typeface="Times New Roman" panose="02020603050405020304" pitchFamily="18" charset="0"/>
                <a:ea typeface="Times New Roman" panose="02020603050405020304" pitchFamily="18" charset="0"/>
              </a:rPr>
              <a:t>, уполномоченный на осуществление контроля в сфере закупок, при осуществлении закупок для обеспечения муниципальных нужд.</a:t>
            </a:r>
          </a:p>
        </p:txBody>
      </p:sp>
    </p:spTree>
    <p:extLst>
      <p:ext uri="{BB962C8B-B14F-4D97-AF65-F5344CB8AC3E}">
        <p14:creationId xmlns:p14="http://schemas.microsoft.com/office/powerpoint/2010/main" val="22521343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ru-RU" sz="1600" dirty="0"/>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78</a:t>
            </a:fld>
            <a:endParaRPr lang="en-US" dirty="0"/>
          </a:p>
        </p:txBody>
      </p:sp>
      <p:sp>
        <p:nvSpPr>
          <p:cNvPr id="18" name="Прямоугольник 17">
            <a:extLst>
              <a:ext uri="{FF2B5EF4-FFF2-40B4-BE49-F238E27FC236}">
                <a16:creationId xmlns:a16="http://schemas.microsoft.com/office/drawing/2014/main" id="{93C2583B-FD23-4F5A-A267-1CB840D36232}"/>
              </a:ext>
            </a:extLst>
          </p:cNvPr>
          <p:cNvSpPr/>
          <p:nvPr/>
        </p:nvSpPr>
        <p:spPr>
          <a:xfrm>
            <a:off x="1536454" y="2084969"/>
            <a:ext cx="6457164" cy="584775"/>
          </a:xfrm>
          <a:prstGeom prst="rect">
            <a:avLst/>
          </a:prstGeom>
        </p:spPr>
        <p:txBody>
          <a:bodyPr wrap="square">
            <a:spAutoFit/>
          </a:bodyPr>
          <a:lstStyle/>
          <a:p>
            <a:pPr lvl="0" algn="ctr">
              <a:spcBef>
                <a:spcPct val="20000"/>
              </a:spcBef>
              <a:spcAft>
                <a:spcPts val="600"/>
              </a:spcAft>
            </a:pPr>
            <a:r>
              <a:rPr lang="ru-RU" sz="3200" b="1" dirty="0">
                <a:solidFill>
                  <a:srgbClr val="0E779D"/>
                </a:solidFill>
                <a:cs typeface="Arial" panose="020B0604020202020204" pitchFamily="34" charset="0"/>
              </a:rPr>
              <a:t>Спасибо за внимание</a:t>
            </a:r>
          </a:p>
        </p:txBody>
      </p:sp>
      <p:pic>
        <p:nvPicPr>
          <p:cNvPr id="10" name="Рисунок 9" descr="Молоток судьи">
            <a:extLst>
              <a:ext uri="{FF2B5EF4-FFF2-40B4-BE49-F238E27FC236}">
                <a16:creationId xmlns:a16="http://schemas.microsoft.com/office/drawing/2014/main" id="{BA575B93-970E-4A88-8785-6DC4709D72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74824" y="2782986"/>
            <a:ext cx="2437588" cy="2437588"/>
          </a:xfrm>
          <a:prstGeom prst="rect">
            <a:avLst/>
          </a:prstGeom>
        </p:spPr>
      </p:pic>
      <p:pic>
        <p:nvPicPr>
          <p:cNvPr id="6" name="Рисунок 5" descr="Лектор">
            <a:extLst>
              <a:ext uri="{FF2B5EF4-FFF2-40B4-BE49-F238E27FC236}">
                <a16:creationId xmlns:a16="http://schemas.microsoft.com/office/drawing/2014/main" id="{A724AB96-5FDB-4111-ACB5-15C7E0AC8B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1977" y="1137373"/>
            <a:ext cx="914400" cy="914400"/>
          </a:xfrm>
          <a:prstGeom prst="rect">
            <a:avLst/>
          </a:prstGeom>
        </p:spPr>
      </p:pic>
      <p:sp>
        <p:nvSpPr>
          <p:cNvPr id="8" name="Прямоугольник 7">
            <a:extLst>
              <a:ext uri="{FF2B5EF4-FFF2-40B4-BE49-F238E27FC236}">
                <a16:creationId xmlns:a16="http://schemas.microsoft.com/office/drawing/2014/main" id="{85F744F6-BBAF-42C8-834A-4DC5FC1B342E}"/>
              </a:ext>
            </a:extLst>
          </p:cNvPr>
          <p:cNvSpPr/>
          <p:nvPr/>
        </p:nvSpPr>
        <p:spPr>
          <a:xfrm>
            <a:off x="358836" y="0"/>
            <a:ext cx="6734114"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1" name="Прямоугольник 10">
            <a:extLst>
              <a:ext uri="{FF2B5EF4-FFF2-40B4-BE49-F238E27FC236}">
                <a16:creationId xmlns:a16="http://schemas.microsoft.com/office/drawing/2014/main" id="{222BCDBA-0328-4CD7-9C4F-6DA470ED65AD}"/>
              </a:ext>
            </a:extLst>
          </p:cNvPr>
          <p:cNvSpPr/>
          <p:nvPr/>
        </p:nvSpPr>
        <p:spPr>
          <a:xfrm>
            <a:off x="2409886" y="0"/>
            <a:ext cx="6734114"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035727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35436750-73F0-4C7A-870B-F8156D95AF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9228" y="0"/>
            <a:ext cx="2891773" cy="5143500"/>
          </a:xfrm>
          <a:prstGeom prst="rect">
            <a:avLst/>
          </a:prstGeom>
        </p:spPr>
      </p:pic>
      <p:sp>
        <p:nvSpPr>
          <p:cNvPr id="26" name="Rectangle 25">
            <a:extLst>
              <a:ext uri="{FF2B5EF4-FFF2-40B4-BE49-F238E27FC236}">
                <a16:creationId xmlns:a16="http://schemas.microsoft.com/office/drawing/2014/main" id="{93D24BFA-D14D-E442-BEE6-51F20CB9D60D}"/>
              </a:ext>
            </a:extLst>
          </p:cNvPr>
          <p:cNvSpPr/>
          <p:nvPr/>
        </p:nvSpPr>
        <p:spPr>
          <a:xfrm>
            <a:off x="1483793" y="1089374"/>
            <a:ext cx="6110320" cy="369332"/>
          </a:xfrm>
          <a:prstGeom prst="rect">
            <a:avLst/>
          </a:prstGeom>
        </p:spPr>
        <p:txBody>
          <a:bodyPr wrap="square" lIns="0" tIns="0" rIns="0" bIns="0">
            <a:spAutoFit/>
          </a:bodyPr>
          <a:lstStyle/>
          <a:p>
            <a:pPr defTabSz="514325">
              <a:defRPr/>
            </a:pPr>
            <a:r>
              <a:rPr lang="ru-RU" sz="2400" b="1" dirty="0">
                <a:solidFill>
                  <a:schemeClr val="bg2">
                    <a:lumMod val="75000"/>
                  </a:schemeClr>
                </a:solidFill>
              </a:rPr>
              <a:t>Контакты</a:t>
            </a:r>
          </a:p>
        </p:txBody>
      </p:sp>
      <p:cxnSp>
        <p:nvCxnSpPr>
          <p:cNvPr id="16" name="Прямая соединительная линия 15">
            <a:extLst>
              <a:ext uri="{FF2B5EF4-FFF2-40B4-BE49-F238E27FC236}">
                <a16:creationId xmlns:a16="http://schemas.microsoft.com/office/drawing/2014/main" id="{CBDC4E58-7597-436B-8642-E38AEAF7F542}"/>
              </a:ext>
            </a:extLst>
          </p:cNvPr>
          <p:cNvCxnSpPr>
            <a:cxnSpLocks/>
          </p:cNvCxnSpPr>
          <p:nvPr/>
        </p:nvCxnSpPr>
        <p:spPr>
          <a:xfrm>
            <a:off x="5981677" y="3627428"/>
            <a:ext cx="150244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Прямоугольник 17">
            <a:extLst>
              <a:ext uri="{FF2B5EF4-FFF2-40B4-BE49-F238E27FC236}">
                <a16:creationId xmlns:a16="http://schemas.microsoft.com/office/drawing/2014/main" id="{FDAAF4DB-10B7-4AC6-8F7B-A60B27E2E25D}"/>
              </a:ext>
            </a:extLst>
          </p:cNvPr>
          <p:cNvSpPr/>
          <p:nvPr/>
        </p:nvSpPr>
        <p:spPr>
          <a:xfrm>
            <a:off x="1483050" y="1785896"/>
            <a:ext cx="2938331" cy="1274488"/>
          </a:xfrm>
          <a:prstGeom prst="rect">
            <a:avLst/>
          </a:prstGeom>
        </p:spPr>
        <p:txBody>
          <a:bodyPr lIns="0" tIns="0" rIns="0" bIns="0">
            <a:noAutofit/>
          </a:bodyPr>
          <a:lstStyle/>
          <a:p>
            <a:pPr defTabSz="514325">
              <a:defRPr/>
            </a:pPr>
            <a:r>
              <a:rPr lang="ru-RU" sz="1350" b="1" dirty="0">
                <a:solidFill>
                  <a:srgbClr val="191919">
                    <a:lumMod val="75000"/>
                    <a:lumOff val="25000"/>
                  </a:srgbClr>
                </a:solidFill>
                <a:cs typeface="Tahoma" panose="020B0604030504040204" pitchFamily="34" charset="0"/>
              </a:rPr>
              <a:t>Хазанов Павел Олегович</a:t>
            </a:r>
          </a:p>
          <a:p>
            <a:pPr defTabSz="514325">
              <a:defRPr/>
            </a:pPr>
            <a:endParaRPr lang="ru-RU" sz="1050" b="1" dirty="0">
              <a:solidFill>
                <a:srgbClr val="191919">
                  <a:lumMod val="75000"/>
                  <a:lumOff val="25000"/>
                </a:srgbClr>
              </a:solidFill>
              <a:cs typeface="Tahoma" panose="020B0604030504040204" pitchFamily="34" charset="0"/>
            </a:endParaRPr>
          </a:p>
          <a:p>
            <a:pPr defTabSz="514325">
              <a:defRPr/>
            </a:pPr>
            <a:r>
              <a:rPr lang="ru-RU" sz="1050" b="1" dirty="0">
                <a:solidFill>
                  <a:srgbClr val="191919">
                    <a:lumMod val="75000"/>
                    <a:lumOff val="25000"/>
                  </a:srgbClr>
                </a:solidFill>
                <a:latin typeface="Arial"/>
                <a:cs typeface="Tahoma" panose="020B0604030504040204" pitchFamily="34" charset="0"/>
              </a:rPr>
              <a:t>Руководитель отдела по работе</a:t>
            </a:r>
          </a:p>
          <a:p>
            <a:pPr defTabSz="514325">
              <a:defRPr/>
            </a:pPr>
            <a:r>
              <a:rPr lang="ru-RU" sz="1050" b="1" dirty="0">
                <a:solidFill>
                  <a:srgbClr val="191919">
                    <a:lumMod val="75000"/>
                    <a:lumOff val="25000"/>
                  </a:srgbClr>
                </a:solidFill>
                <a:latin typeface="Arial"/>
                <a:cs typeface="Tahoma" panose="020B0604030504040204" pitchFamily="34" charset="0"/>
              </a:rPr>
              <a:t>с заказчиками АО «ТЭК-Торг»</a:t>
            </a:r>
            <a:endParaRPr lang="ru" sz="1050" b="1" dirty="0">
              <a:solidFill>
                <a:srgbClr val="303030"/>
              </a:solidFill>
              <a:latin typeface="Arial"/>
            </a:endParaRPr>
          </a:p>
          <a:p>
            <a:pPr>
              <a:lnSpc>
                <a:spcPct val="150000"/>
              </a:lnSpc>
            </a:pPr>
            <a:r>
              <a:rPr lang="ru" sz="1200" dirty="0">
                <a:solidFill>
                  <a:srgbClr val="00B050"/>
                </a:solidFill>
                <a:latin typeface="Arial"/>
              </a:rPr>
              <a:t>► </a:t>
            </a:r>
            <a:r>
              <a:rPr lang="en-US" sz="1200" dirty="0">
                <a:solidFill>
                  <a:srgbClr val="303030"/>
                </a:solidFill>
                <a:latin typeface="Arial"/>
              </a:rPr>
              <a:t>E-mail</a:t>
            </a:r>
            <a:r>
              <a:rPr lang="en-US" sz="1200" u="sng" dirty="0"/>
              <a:t>: </a:t>
            </a:r>
            <a:r>
              <a:rPr lang="en-US" sz="1200" u="sng" dirty="0">
                <a:solidFill>
                  <a:srgbClr val="0070C0"/>
                </a:solidFill>
              </a:rPr>
              <a:t>p</a:t>
            </a:r>
            <a:r>
              <a:rPr lang="ru-RU" sz="1200" u="sng" dirty="0">
                <a:solidFill>
                  <a:srgbClr val="0070C0"/>
                </a:solidFill>
                <a:hlinkClick r:id="rId4">
                  <a:extLst>
                    <a:ext uri="{A12FA001-AC4F-418D-AE19-62706E023703}">
                      <ahyp:hlinkClr xmlns:ahyp="http://schemas.microsoft.com/office/drawing/2018/hyperlinkcolor" val="tx"/>
                    </a:ext>
                  </a:extLst>
                </a:hlinkClick>
              </a:rPr>
              <a:t>.</a:t>
            </a:r>
            <a:r>
              <a:rPr lang="en-US" sz="1200" u="sng" dirty="0" err="1">
                <a:solidFill>
                  <a:srgbClr val="0070C0"/>
                </a:solidFill>
                <a:hlinkClick r:id="rId5">
                  <a:extLst>
                    <a:ext uri="{A12FA001-AC4F-418D-AE19-62706E023703}">
                      <ahyp:hlinkClr xmlns:ahyp="http://schemas.microsoft.com/office/drawing/2018/hyperlinkcolor" val="tx"/>
                    </a:ext>
                  </a:extLst>
                </a:hlinkClick>
              </a:rPr>
              <a:t>hazanov</a:t>
            </a:r>
            <a:r>
              <a:rPr lang="ru-RU" sz="1200" u="sng" dirty="0">
                <a:solidFill>
                  <a:srgbClr val="0070C0"/>
                </a:solidFill>
                <a:hlinkClick r:id="rId5">
                  <a:extLst>
                    <a:ext uri="{A12FA001-AC4F-418D-AE19-62706E023703}">
                      <ahyp:hlinkClr xmlns:ahyp="http://schemas.microsoft.com/office/drawing/2018/hyperlinkcolor" val="tx"/>
                    </a:ext>
                  </a:extLst>
                </a:hlinkClick>
              </a:rPr>
              <a:t>@</a:t>
            </a:r>
            <a:r>
              <a:rPr lang="en-US" sz="1200" u="sng" dirty="0" err="1">
                <a:solidFill>
                  <a:srgbClr val="0070C0"/>
                </a:solidFill>
                <a:hlinkClick r:id="rId5">
                  <a:extLst>
                    <a:ext uri="{A12FA001-AC4F-418D-AE19-62706E023703}">
                      <ahyp:hlinkClr xmlns:ahyp="http://schemas.microsoft.com/office/drawing/2018/hyperlinkcolor" val="tx"/>
                    </a:ext>
                  </a:extLst>
                </a:hlinkClick>
              </a:rPr>
              <a:t>tektorg</a:t>
            </a:r>
            <a:r>
              <a:rPr lang="ru-RU" sz="1200" u="sng" dirty="0">
                <a:solidFill>
                  <a:srgbClr val="0070C0"/>
                </a:solidFill>
                <a:hlinkClick r:id="rId5">
                  <a:extLst>
                    <a:ext uri="{A12FA001-AC4F-418D-AE19-62706E023703}">
                      <ahyp:hlinkClr xmlns:ahyp="http://schemas.microsoft.com/office/drawing/2018/hyperlinkcolor" val="tx"/>
                    </a:ext>
                  </a:extLst>
                </a:hlinkClick>
              </a:rPr>
              <a:t>.</a:t>
            </a:r>
            <a:r>
              <a:rPr lang="en-US" sz="1200" u="sng" dirty="0" err="1">
                <a:solidFill>
                  <a:srgbClr val="0070C0"/>
                </a:solidFill>
                <a:hlinkClick r:id="rId5">
                  <a:extLst>
                    <a:ext uri="{A12FA001-AC4F-418D-AE19-62706E023703}">
                      <ahyp:hlinkClr xmlns:ahyp="http://schemas.microsoft.com/office/drawing/2018/hyperlinkcolor" val="tx"/>
                    </a:ext>
                  </a:extLst>
                </a:hlinkClick>
              </a:rPr>
              <a:t>ru</a:t>
            </a:r>
            <a:endParaRPr lang="ru-RU" sz="1200" dirty="0">
              <a:solidFill>
                <a:srgbClr val="0070C0"/>
              </a:solidFill>
            </a:endParaRPr>
          </a:p>
          <a:p>
            <a:pPr>
              <a:lnSpc>
                <a:spcPct val="150000"/>
              </a:lnSpc>
            </a:pPr>
            <a:r>
              <a:rPr lang="en-US" sz="1200" dirty="0">
                <a:solidFill>
                  <a:srgbClr val="00B050"/>
                </a:solidFill>
                <a:latin typeface="Arial"/>
              </a:rPr>
              <a:t>► </a:t>
            </a:r>
            <a:r>
              <a:rPr lang="ru" sz="1200" dirty="0">
                <a:solidFill>
                  <a:srgbClr val="303030"/>
                </a:solidFill>
                <a:latin typeface="Arial"/>
              </a:rPr>
              <a:t>Телефон: </a:t>
            </a:r>
            <a:r>
              <a:rPr lang="ru-RU" sz="1200" dirty="0">
                <a:solidFill>
                  <a:srgbClr val="303030"/>
                </a:solidFill>
                <a:latin typeface="Arial"/>
              </a:rPr>
              <a:t>8</a:t>
            </a:r>
            <a:r>
              <a:rPr lang="en-US" sz="1200" dirty="0">
                <a:solidFill>
                  <a:srgbClr val="303030"/>
                </a:solidFill>
                <a:latin typeface="Arial"/>
              </a:rPr>
              <a:t> (495) 734-81-18 </a:t>
            </a:r>
            <a:r>
              <a:rPr lang="ru" sz="1200" dirty="0">
                <a:solidFill>
                  <a:srgbClr val="303030"/>
                </a:solidFill>
                <a:latin typeface="Arial"/>
              </a:rPr>
              <a:t>доб. </a:t>
            </a:r>
            <a:r>
              <a:rPr lang="en-US" sz="1200" dirty="0">
                <a:solidFill>
                  <a:srgbClr val="303030"/>
                </a:solidFill>
                <a:latin typeface="Arial"/>
              </a:rPr>
              <a:t>4140</a:t>
            </a:r>
            <a:endParaRPr lang="ru-RU" sz="1200" dirty="0">
              <a:solidFill>
                <a:srgbClr val="303030"/>
              </a:solidFill>
              <a:latin typeface="Arial"/>
            </a:endParaRPr>
          </a:p>
          <a:p>
            <a:pPr>
              <a:lnSpc>
                <a:spcPct val="150000"/>
              </a:lnSpc>
            </a:pPr>
            <a:r>
              <a:rPr lang="en-US" sz="1200" dirty="0">
                <a:solidFill>
                  <a:srgbClr val="00B050"/>
                </a:solidFill>
                <a:latin typeface="Arial"/>
              </a:rPr>
              <a:t>► </a:t>
            </a:r>
            <a:r>
              <a:rPr lang="ru" sz="1200" dirty="0">
                <a:solidFill>
                  <a:srgbClr val="303030"/>
                </a:solidFill>
                <a:latin typeface="Arial"/>
              </a:rPr>
              <a:t>Мобильный: </a:t>
            </a:r>
            <a:r>
              <a:rPr lang="ru-RU" sz="1200" dirty="0">
                <a:latin typeface="Arial" panose="020B0604020202020204" pitchFamily="34" charset="0"/>
                <a:cs typeface="Arial" panose="020B0604020202020204" pitchFamily="34" charset="0"/>
              </a:rPr>
              <a:t>+7 (</a:t>
            </a:r>
            <a:r>
              <a:rPr lang="en-US" sz="1200" dirty="0">
                <a:latin typeface="Arial" panose="020B0604020202020204" pitchFamily="34" charset="0"/>
                <a:cs typeface="Arial" panose="020B0604020202020204" pitchFamily="34" charset="0"/>
              </a:rPr>
              <a:t>967</a:t>
            </a:r>
            <a:r>
              <a:rPr lang="ru-RU"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108-16</a:t>
            </a:r>
            <a:r>
              <a:rPr lang="ru-RU"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54</a:t>
            </a:r>
            <a:r>
              <a:rPr lang="ru-RU" sz="1200" dirty="0">
                <a:latin typeface="Arial" panose="020B0604020202020204" pitchFamily="34" charset="0"/>
                <a:cs typeface="Arial" panose="020B0604020202020204" pitchFamily="34" charset="0"/>
              </a:rPr>
              <a:t> </a:t>
            </a:r>
            <a:endParaRPr lang="ru-RU" sz="1200" dirty="0">
              <a:solidFill>
                <a:srgbClr val="303030"/>
              </a:solidFill>
              <a:latin typeface="Arial" panose="020B0604020202020204" pitchFamily="34" charset="0"/>
              <a:cs typeface="Arial" panose="020B0604020202020204" pitchFamily="34" charset="0"/>
            </a:endParaRPr>
          </a:p>
        </p:txBody>
      </p:sp>
      <p:sp>
        <p:nvSpPr>
          <p:cNvPr id="10" name="Прямоугольник 9">
            <a:extLst>
              <a:ext uri="{FF2B5EF4-FFF2-40B4-BE49-F238E27FC236}">
                <a16:creationId xmlns:a16="http://schemas.microsoft.com/office/drawing/2014/main" id="{DFA26320-D3F0-4C5E-8099-6D0D16C01B8B}"/>
              </a:ext>
            </a:extLst>
          </p:cNvPr>
          <p:cNvSpPr/>
          <p:nvPr/>
        </p:nvSpPr>
        <p:spPr>
          <a:xfrm>
            <a:off x="5109228" y="0"/>
            <a:ext cx="2891773" cy="5143500"/>
          </a:xfrm>
          <a:prstGeom prst="rect">
            <a:avLst/>
          </a:prstGeom>
          <a:solidFill>
            <a:srgbClr val="1B75BB">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13"/>
          </a:p>
        </p:txBody>
      </p:sp>
      <p:pic>
        <p:nvPicPr>
          <p:cNvPr id="4" name="Изображение 3" descr="ТЭК-Торг (горизонтальный).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6565" y="4545010"/>
            <a:ext cx="1278054" cy="343279"/>
          </a:xfrm>
          <a:prstGeom prst="rect">
            <a:avLst/>
          </a:prstGeom>
        </p:spPr>
      </p:pic>
    </p:spTree>
    <p:extLst>
      <p:ext uri="{BB962C8B-B14F-4D97-AF65-F5344CB8AC3E}">
        <p14:creationId xmlns:p14="http://schemas.microsoft.com/office/powerpoint/2010/main" val="45461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0D466FE2-D293-4CF0-B6F9-73A3264FCFFB}"/>
              </a:ext>
            </a:extLst>
          </p:cNvPr>
          <p:cNvSpPr>
            <a:spLocks noGrp="1"/>
          </p:cNvSpPr>
          <p:nvPr>
            <p:ph type="sldNum" sz="quarter" idx="12"/>
          </p:nvPr>
        </p:nvSpPr>
        <p:spPr/>
        <p:txBody>
          <a:bodyPr/>
          <a:lstStyle/>
          <a:p>
            <a:fld id="{2066355A-084C-D24E-9AD2-7E4FC41EA627}" type="slidenum">
              <a:rPr lang="en-US" smtClean="0"/>
              <a:pPr/>
              <a:t>8</a:t>
            </a:fld>
            <a:endParaRPr lang="en-US" dirty="0"/>
          </a:p>
        </p:txBody>
      </p:sp>
      <p:sp>
        <p:nvSpPr>
          <p:cNvPr id="3" name="TextBox 2">
            <a:extLst>
              <a:ext uri="{FF2B5EF4-FFF2-40B4-BE49-F238E27FC236}">
                <a16:creationId xmlns:a16="http://schemas.microsoft.com/office/drawing/2014/main" id="{D7371E55-EF27-400C-AC49-2089627DA901}"/>
              </a:ext>
            </a:extLst>
          </p:cNvPr>
          <p:cNvSpPr txBox="1"/>
          <p:nvPr/>
        </p:nvSpPr>
        <p:spPr>
          <a:xfrm>
            <a:off x="953589" y="1312817"/>
            <a:ext cx="7262948" cy="1200329"/>
          </a:xfrm>
          <a:prstGeom prst="rect">
            <a:avLst/>
          </a:prstGeom>
          <a:noFill/>
        </p:spPr>
        <p:txBody>
          <a:bodyPr wrap="square" rtlCol="0">
            <a:spAutoFit/>
          </a:bodyPr>
          <a:lstStyle/>
          <a:p>
            <a:pPr algn="ctr"/>
            <a:r>
              <a:rPr lang="ru-RU" sz="3600" dirty="0">
                <a:solidFill>
                  <a:srgbClr val="0E779D"/>
                </a:solidFill>
              </a:rPr>
              <a:t>Запрос котировок в электронной форме по новым правилам</a:t>
            </a:r>
          </a:p>
        </p:txBody>
      </p:sp>
      <p:pic>
        <p:nvPicPr>
          <p:cNvPr id="7" name="Рисунок 6" descr="Компьютер">
            <a:extLst>
              <a:ext uri="{FF2B5EF4-FFF2-40B4-BE49-F238E27FC236}">
                <a16:creationId xmlns:a16="http://schemas.microsoft.com/office/drawing/2014/main" id="{BF5A7EA4-5FE9-49A2-B22D-9EDB45E83B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12445" y="2330087"/>
            <a:ext cx="1959429" cy="1959429"/>
          </a:xfrm>
          <a:prstGeom prst="rect">
            <a:avLst/>
          </a:prstGeom>
        </p:spPr>
      </p:pic>
      <p:pic>
        <p:nvPicPr>
          <p:cNvPr id="6" name="Рисунок 5" descr="Целевая аудитория">
            <a:extLst>
              <a:ext uri="{FF2B5EF4-FFF2-40B4-BE49-F238E27FC236}">
                <a16:creationId xmlns:a16="http://schemas.microsoft.com/office/drawing/2014/main" id="{74C8722F-E0AA-4828-AF17-EFF3FAFF7E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90257" y="2813413"/>
            <a:ext cx="772795" cy="772795"/>
          </a:xfrm>
          <a:prstGeom prst="rect">
            <a:avLst/>
          </a:prstGeom>
        </p:spPr>
      </p:pic>
    </p:spTree>
    <p:extLst>
      <p:ext uri="{BB962C8B-B14F-4D97-AF65-F5344CB8AC3E}">
        <p14:creationId xmlns:p14="http://schemas.microsoft.com/office/powerpoint/2010/main" val="2294370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азвание 1">
            <a:extLst>
              <a:ext uri="{FF2B5EF4-FFF2-40B4-BE49-F238E27FC236}">
                <a16:creationId xmlns:a16="http://schemas.microsoft.com/office/drawing/2014/main" id="{E315950A-DE4F-44D4-9DD2-66767B109FF6}"/>
              </a:ext>
            </a:extLst>
          </p:cNvPr>
          <p:cNvSpPr txBox="1">
            <a:spLocks/>
          </p:cNvSpPr>
          <p:nvPr/>
        </p:nvSpPr>
        <p:spPr>
          <a:xfrm>
            <a:off x="629070" y="0"/>
            <a:ext cx="6390497" cy="752399"/>
          </a:xfrm>
          <a:prstGeom prst="rect">
            <a:avLst/>
          </a:prstGeom>
        </p:spPr>
        <p:txBody>
          <a:bodyPr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ru-RU" sz="1800" dirty="0"/>
              <a:t>Изменения с 01.04.2021</a:t>
            </a:r>
          </a:p>
        </p:txBody>
      </p:sp>
      <p:sp>
        <p:nvSpPr>
          <p:cNvPr id="3" name="Номер слайда 2">
            <a:extLst>
              <a:ext uri="{FF2B5EF4-FFF2-40B4-BE49-F238E27FC236}">
                <a16:creationId xmlns:a16="http://schemas.microsoft.com/office/drawing/2014/main" id="{6A887A3F-B9B3-417B-9EAF-893E9039CD5C}"/>
              </a:ext>
            </a:extLst>
          </p:cNvPr>
          <p:cNvSpPr>
            <a:spLocks noGrp="1"/>
          </p:cNvSpPr>
          <p:nvPr>
            <p:ph type="sldNum" sz="quarter" idx="12"/>
          </p:nvPr>
        </p:nvSpPr>
        <p:spPr/>
        <p:txBody>
          <a:bodyPr/>
          <a:lstStyle/>
          <a:p>
            <a:fld id="{2066355A-084C-D24E-9AD2-7E4FC41EA627}" type="slidenum">
              <a:rPr lang="en-US" smtClean="0"/>
              <a:pPr/>
              <a:t>9</a:t>
            </a:fld>
            <a:endParaRPr lang="en-US" dirty="0"/>
          </a:p>
        </p:txBody>
      </p:sp>
      <p:sp>
        <p:nvSpPr>
          <p:cNvPr id="6" name="Прямоугольник 5">
            <a:extLst>
              <a:ext uri="{FF2B5EF4-FFF2-40B4-BE49-F238E27FC236}">
                <a16:creationId xmlns:a16="http://schemas.microsoft.com/office/drawing/2014/main" id="{6A2EEA7C-8BEB-4207-AB5F-24BDAC7FFEAE}"/>
              </a:ext>
            </a:extLst>
          </p:cNvPr>
          <p:cNvSpPr/>
          <p:nvPr/>
        </p:nvSpPr>
        <p:spPr>
          <a:xfrm>
            <a:off x="629070" y="1093569"/>
            <a:ext cx="6319418" cy="1200329"/>
          </a:xfrm>
          <a:prstGeom prst="rect">
            <a:avLst/>
          </a:prstGeom>
        </p:spPr>
        <p:txBody>
          <a:bodyPr wrap="square">
            <a:spAutoFit/>
          </a:bodyPr>
          <a:lstStyle/>
          <a:p>
            <a:pPr lvl="0">
              <a:spcBef>
                <a:spcPct val="20000"/>
              </a:spcBef>
              <a:spcAft>
                <a:spcPts val="600"/>
              </a:spcAft>
            </a:pPr>
            <a:r>
              <a:rPr lang="ru-RU" b="1" dirty="0">
                <a:solidFill>
                  <a:srgbClr val="0E779D"/>
                </a:solidFill>
                <a:cs typeface="Arial" panose="020B0604020202020204" pitchFamily="34" charset="0"/>
              </a:rPr>
              <a:t>Запрос котировок в электронной форме будет проводиться по новым правилам согласно ст. 82.1 (ст. 82.2-82.6 утратили силу), а также устанавливаются новые правила заключения контракта по данной процедуре.</a:t>
            </a:r>
          </a:p>
        </p:txBody>
      </p:sp>
      <p:pic>
        <p:nvPicPr>
          <p:cNvPr id="7" name="Рисунок 6" descr="Молоток судьи">
            <a:extLst>
              <a:ext uri="{FF2B5EF4-FFF2-40B4-BE49-F238E27FC236}">
                <a16:creationId xmlns:a16="http://schemas.microsoft.com/office/drawing/2014/main" id="{AE6FCB53-F33F-4659-BD79-A06DF75087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963" y="1933091"/>
            <a:ext cx="3076247" cy="3076247"/>
          </a:xfrm>
          <a:prstGeom prst="rect">
            <a:avLst/>
          </a:prstGeom>
        </p:spPr>
      </p:pic>
      <p:sp>
        <p:nvSpPr>
          <p:cNvPr id="8" name="Стрелка: шеврон 7">
            <a:extLst>
              <a:ext uri="{FF2B5EF4-FFF2-40B4-BE49-F238E27FC236}">
                <a16:creationId xmlns:a16="http://schemas.microsoft.com/office/drawing/2014/main" id="{571C62A7-97E6-4872-9987-048BAD9A55D7}"/>
              </a:ext>
            </a:extLst>
          </p:cNvPr>
          <p:cNvSpPr/>
          <p:nvPr/>
        </p:nvSpPr>
        <p:spPr>
          <a:xfrm>
            <a:off x="179418" y="1414172"/>
            <a:ext cx="414009" cy="559122"/>
          </a:xfrm>
          <a:prstGeom prst="chevron">
            <a:avLst/>
          </a:prstGeom>
          <a:solidFill>
            <a:srgbClr val="B6D6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solidFill>
                <a:srgbClr val="B6D6E1"/>
              </a:solidFill>
            </a:endParaRPr>
          </a:p>
        </p:txBody>
      </p:sp>
      <p:sp>
        <p:nvSpPr>
          <p:cNvPr id="2" name="TextBox 1">
            <a:extLst>
              <a:ext uri="{FF2B5EF4-FFF2-40B4-BE49-F238E27FC236}">
                <a16:creationId xmlns:a16="http://schemas.microsoft.com/office/drawing/2014/main" id="{CC823A50-9931-406B-B8DA-A5CD64AA07C9}"/>
              </a:ext>
            </a:extLst>
          </p:cNvPr>
          <p:cNvSpPr txBox="1"/>
          <p:nvPr/>
        </p:nvSpPr>
        <p:spPr>
          <a:xfrm>
            <a:off x="719138" y="2293898"/>
            <a:ext cx="6229350" cy="2585323"/>
          </a:xfrm>
          <a:prstGeom prst="rect">
            <a:avLst/>
          </a:prstGeom>
          <a:noFill/>
        </p:spPr>
        <p:txBody>
          <a:bodyPr wrap="square" rtlCol="0">
            <a:spAutoFit/>
          </a:bodyPr>
          <a:lstStyle/>
          <a:p>
            <a:pPr marL="285750" indent="-285750">
              <a:buClr>
                <a:srgbClr val="0E779D"/>
              </a:buClr>
              <a:buFont typeface="Wingdings" panose="05000000000000000000" pitchFamily="2" charset="2"/>
              <a:buChar char="q"/>
            </a:pPr>
            <a:r>
              <a:rPr lang="ru-RU" dirty="0"/>
              <a:t>Запрос котировок в электронной форме (далее ЗКЭФ) проводится при НМЦК </a:t>
            </a:r>
            <a:r>
              <a:rPr lang="ru-RU" b="1" dirty="0"/>
              <a:t>не более 3 млн. руб. </a:t>
            </a:r>
            <a:r>
              <a:rPr lang="ru-RU" dirty="0"/>
              <a:t>при этом годовой объем таких закупок </a:t>
            </a:r>
            <a:r>
              <a:rPr lang="ru-RU" b="1" dirty="0"/>
              <a:t>не должен</a:t>
            </a:r>
            <a:r>
              <a:rPr lang="en-US" b="1" dirty="0"/>
              <a:t> </a:t>
            </a:r>
            <a:r>
              <a:rPr lang="ru-RU" b="1" dirty="0"/>
              <a:t>превышать 10% </a:t>
            </a:r>
            <a:r>
              <a:rPr lang="ru-RU" dirty="0"/>
              <a:t>СГОЗ.</a:t>
            </a:r>
          </a:p>
          <a:p>
            <a:pPr marL="285750" indent="-285750">
              <a:buClr>
                <a:srgbClr val="0E779D"/>
              </a:buClr>
              <a:buFont typeface="Wingdings" panose="05000000000000000000" pitchFamily="2" charset="2"/>
              <a:buChar char="q"/>
            </a:pPr>
            <a:r>
              <a:rPr lang="ru-RU" dirty="0"/>
              <a:t>Заказчик вправе отменить проведение ЗКЭФ </a:t>
            </a:r>
            <a:r>
              <a:rPr lang="ru-RU" b="1" dirty="0"/>
              <a:t>за час </a:t>
            </a:r>
            <a:r>
              <a:rPr lang="ru-RU" dirty="0"/>
              <a:t>до окончания подачи заявок.</a:t>
            </a:r>
          </a:p>
          <a:p>
            <a:pPr marL="285750" indent="-285750">
              <a:buClr>
                <a:srgbClr val="0E779D"/>
              </a:buClr>
              <a:buFont typeface="Wingdings" panose="05000000000000000000" pitchFamily="2" charset="2"/>
              <a:buChar char="q"/>
            </a:pPr>
            <a:r>
              <a:rPr lang="ru-RU" dirty="0"/>
              <a:t>Срок подачи заявок – не менее 4х рабочих дней </a:t>
            </a:r>
            <a:r>
              <a:rPr lang="ru-RU" b="1" dirty="0"/>
              <a:t>со дня следующего за днем публикации извещения</a:t>
            </a:r>
            <a:r>
              <a:rPr lang="ru-RU" dirty="0"/>
              <a:t>.</a:t>
            </a:r>
          </a:p>
          <a:p>
            <a:endParaRPr lang="ru-RU" dirty="0"/>
          </a:p>
        </p:txBody>
      </p:sp>
    </p:spTree>
    <p:extLst>
      <p:ext uri="{BB962C8B-B14F-4D97-AF65-F5344CB8AC3E}">
        <p14:creationId xmlns:p14="http://schemas.microsoft.com/office/powerpoint/2010/main" val="42354930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Документ" ma:contentTypeID="0x010100F234D57DC5BCA94C9524E988D38C7DCD" ma:contentTypeVersion="5" ma:contentTypeDescription="Создание документа." ma:contentTypeScope="" ma:versionID="39a538572ee1d045977648b632b7b767">
  <xsd:schema xmlns:xsd="http://www.w3.org/2001/XMLSchema" xmlns:xs="http://www.w3.org/2001/XMLSchema" xmlns:p="http://schemas.microsoft.com/office/2006/metadata/properties" xmlns:ns3="21b517fd-8158-473b-8291-8b7a8f0ee724" targetNamespace="http://schemas.microsoft.com/office/2006/metadata/properties" ma:root="true" ma:fieldsID="bab9c734b243e2fb3e938a8aa7065fd5" ns3:_="">
    <xsd:import namespace="21b517fd-8158-473b-8291-8b7a8f0ee72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b517fd-8158-473b-8291-8b7a8f0ee7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purl.org/dc/elements/1.1/"/>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21b517fd-8158-473b-8291-8b7a8f0ee724"/>
    <ds:schemaRef ds:uri="http://www.w3.org/XML/1998/namespace"/>
    <ds:schemaRef ds:uri="http://purl.org/dc/dcmitype/"/>
  </ds:schemaRefs>
</ds:datastoreItem>
</file>

<file path=customXml/itemProps3.xml><?xml version="1.0" encoding="utf-8"?>
<ds:datastoreItem xmlns:ds="http://schemas.openxmlformats.org/officeDocument/2006/customXml" ds:itemID="{7132F892-3B7D-4319-8A64-DF6A936222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b517fd-8158-473b-8291-8b7a8f0ee7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41790</TotalTime>
  <Words>6515</Words>
  <Application>Microsoft Office PowerPoint</Application>
  <PresentationFormat>Экран (16:9)</PresentationFormat>
  <Paragraphs>378</Paragraphs>
  <Slides>79</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79</vt:i4>
      </vt:variant>
    </vt:vector>
  </HeadingPairs>
  <TitlesOfParts>
    <vt:vector size="88" baseType="lpstr">
      <vt:lpstr>Arial</vt:lpstr>
      <vt:lpstr>Calibri</vt:lpstr>
      <vt:lpstr>Helvetica</vt:lpstr>
      <vt:lpstr>Myriad Pro</vt:lpstr>
      <vt:lpstr>Myriad Pro Light</vt:lpstr>
      <vt:lpstr>Times New Roman</vt:lpstr>
      <vt:lpstr>Trebuchet MS</vt:lpstr>
      <vt:lpstr>Wingdings</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Василий Некрасов</dc:creator>
  <cp:lastModifiedBy>Некрасов Василий</cp:lastModifiedBy>
  <cp:revision>1560</cp:revision>
  <cp:lastPrinted>2020-01-15T07:29:06Z</cp:lastPrinted>
  <dcterms:created xsi:type="dcterms:W3CDTF">2010-04-12T23:12:02Z</dcterms:created>
  <dcterms:modified xsi:type="dcterms:W3CDTF">2020-12-10T09:07:35Z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0x010100F234D57DC5BCA94C9524E988D38C7DCD</vt:lpwstr>
  </property>
</Properties>
</file>